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handoutMasterIdLst>
    <p:handoutMasterId r:id="rId20"/>
  </p:handoutMasterIdLst>
  <p:sldIdLst>
    <p:sldId id="277" r:id="rId2"/>
    <p:sldId id="267" r:id="rId3"/>
    <p:sldId id="304" r:id="rId4"/>
    <p:sldId id="287" r:id="rId5"/>
    <p:sldId id="288" r:id="rId6"/>
    <p:sldId id="289" r:id="rId7"/>
    <p:sldId id="296" r:id="rId8"/>
    <p:sldId id="297" r:id="rId9"/>
    <p:sldId id="298" r:id="rId10"/>
    <p:sldId id="305" r:id="rId11"/>
    <p:sldId id="306" r:id="rId12"/>
    <p:sldId id="307" r:id="rId13"/>
    <p:sldId id="299" r:id="rId14"/>
    <p:sldId id="301" r:id="rId15"/>
    <p:sldId id="302" r:id="rId16"/>
    <p:sldId id="30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0" autoAdjust="0"/>
    <p:restoredTop sz="94614" autoAdjust="0"/>
  </p:normalViewPr>
  <p:slideViewPr>
    <p:cSldViewPr snapToGrid="0">
      <p:cViewPr varScale="1">
        <p:scale>
          <a:sx n="114" d="100"/>
          <a:sy n="114" d="100"/>
        </p:scale>
        <p:origin x="300" y="108"/>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D4009-0CA1-47F5-B17C-18EC5F2A6372}" type="doc">
      <dgm:prSet loTypeId="urn:microsoft.com/office/officeart/2005/8/layout/cycle8" loCatId="cycle" qsTypeId="urn:microsoft.com/office/officeart/2005/8/quickstyle/simple2" qsCatId="simple" csTypeId="urn:microsoft.com/office/officeart/2005/8/colors/accent1_2" csCatId="accent1" phldr="1"/>
      <dgm:spPr/>
    </dgm:pt>
    <dgm:pt modelId="{9CF95FC9-E74D-4128-97C4-FAC3BAFC130E}">
      <dgm:prSet phldrT="[Text]"/>
      <dgm:spPr>
        <a:solidFill>
          <a:schemeClr val="accent6">
            <a:lumMod val="75000"/>
          </a:schemeClr>
        </a:solidFill>
      </dgm:spPr>
      <dgm:t>
        <a:bodyPr/>
        <a:lstStyle/>
        <a:p>
          <a:r>
            <a:rPr lang="en-US" dirty="0">
              <a:latin typeface="Open Sans"/>
            </a:rPr>
            <a:t>Social Security</a:t>
          </a:r>
        </a:p>
      </dgm:t>
    </dgm:pt>
    <dgm:pt modelId="{6F662D69-1019-4033-BD74-400858F8BBD2}" type="parTrans" cxnId="{0657099F-C6B7-4874-8024-69A7B45640CC}">
      <dgm:prSet/>
      <dgm:spPr/>
      <dgm:t>
        <a:bodyPr/>
        <a:lstStyle/>
        <a:p>
          <a:endParaRPr lang="en-US"/>
        </a:p>
      </dgm:t>
    </dgm:pt>
    <dgm:pt modelId="{2F8E15B6-3E66-480D-9DC6-CCDF294C0A18}" type="sibTrans" cxnId="{0657099F-C6B7-4874-8024-69A7B45640CC}">
      <dgm:prSet/>
      <dgm:spPr/>
      <dgm:t>
        <a:bodyPr/>
        <a:lstStyle/>
        <a:p>
          <a:endParaRPr lang="en-US"/>
        </a:p>
      </dgm:t>
    </dgm:pt>
    <dgm:pt modelId="{8A5F29D3-A772-4550-B150-0FEF623BDF27}">
      <dgm:prSet phldrT="[Text]"/>
      <dgm:spPr>
        <a:solidFill>
          <a:srgbClr val="9148C8"/>
        </a:solidFill>
      </dgm:spPr>
      <dgm:t>
        <a:bodyPr/>
        <a:lstStyle/>
        <a:p>
          <a:r>
            <a:rPr lang="en-US" dirty="0">
              <a:latin typeface="Open Sans"/>
            </a:rPr>
            <a:t>Pension (State retirement)</a:t>
          </a:r>
        </a:p>
      </dgm:t>
    </dgm:pt>
    <dgm:pt modelId="{6CC01C64-9780-43CB-BA57-437AD54B35C3}" type="parTrans" cxnId="{8235BF33-3345-4902-8096-585A4FFDD7AB}">
      <dgm:prSet/>
      <dgm:spPr/>
      <dgm:t>
        <a:bodyPr/>
        <a:lstStyle/>
        <a:p>
          <a:endParaRPr lang="en-US"/>
        </a:p>
      </dgm:t>
    </dgm:pt>
    <dgm:pt modelId="{11B1C0BF-34B8-422E-AC4B-7AECB7C099B7}" type="sibTrans" cxnId="{8235BF33-3345-4902-8096-585A4FFDD7AB}">
      <dgm:prSet/>
      <dgm:spPr/>
      <dgm:t>
        <a:bodyPr/>
        <a:lstStyle/>
        <a:p>
          <a:endParaRPr lang="en-US"/>
        </a:p>
      </dgm:t>
    </dgm:pt>
    <dgm:pt modelId="{90658397-18A0-462C-99E7-802A8E43A5F6}">
      <dgm:prSet phldrT="[Text]"/>
      <dgm:spPr/>
      <dgm:t>
        <a:bodyPr/>
        <a:lstStyle/>
        <a:p>
          <a:r>
            <a:rPr lang="en-US" dirty="0">
              <a:latin typeface="Open Sans"/>
            </a:rPr>
            <a:t>Personal Savings &amp; Investments</a:t>
          </a:r>
        </a:p>
      </dgm:t>
    </dgm:pt>
    <dgm:pt modelId="{84009579-5AD9-40A9-8562-1BBBD2C2A07C}" type="sibTrans" cxnId="{A2C87044-4E23-4BBC-B3DB-D167A36D9FF0}">
      <dgm:prSet/>
      <dgm:spPr/>
      <dgm:t>
        <a:bodyPr/>
        <a:lstStyle/>
        <a:p>
          <a:endParaRPr lang="en-US"/>
        </a:p>
      </dgm:t>
    </dgm:pt>
    <dgm:pt modelId="{25FF8064-C792-4169-B014-024E04285525}" type="parTrans" cxnId="{A2C87044-4E23-4BBC-B3DB-D167A36D9FF0}">
      <dgm:prSet/>
      <dgm:spPr/>
      <dgm:t>
        <a:bodyPr/>
        <a:lstStyle/>
        <a:p>
          <a:endParaRPr lang="en-US"/>
        </a:p>
      </dgm:t>
    </dgm:pt>
    <dgm:pt modelId="{26AEF428-298F-45AA-9A4E-1DF86BFFF8E3}" type="pres">
      <dgm:prSet presAssocID="{948D4009-0CA1-47F5-B17C-18EC5F2A6372}" presName="compositeShape" presStyleCnt="0">
        <dgm:presLayoutVars>
          <dgm:chMax val="7"/>
          <dgm:dir/>
          <dgm:resizeHandles val="exact"/>
        </dgm:presLayoutVars>
      </dgm:prSet>
      <dgm:spPr/>
    </dgm:pt>
    <dgm:pt modelId="{5C051426-ABC9-4527-8474-7F95E22E9A1E}" type="pres">
      <dgm:prSet presAssocID="{948D4009-0CA1-47F5-B17C-18EC5F2A6372}" presName="wedge1" presStyleLbl="node1" presStyleIdx="0" presStyleCnt="3"/>
      <dgm:spPr/>
    </dgm:pt>
    <dgm:pt modelId="{6FE8E20A-DAE9-427E-8A15-6FBC6E97A614}" type="pres">
      <dgm:prSet presAssocID="{948D4009-0CA1-47F5-B17C-18EC5F2A6372}" presName="dummy1a" presStyleCnt="0"/>
      <dgm:spPr/>
    </dgm:pt>
    <dgm:pt modelId="{F4E81610-3717-4E0F-B48A-840C1EB663B5}" type="pres">
      <dgm:prSet presAssocID="{948D4009-0CA1-47F5-B17C-18EC5F2A6372}" presName="dummy1b" presStyleCnt="0"/>
      <dgm:spPr/>
    </dgm:pt>
    <dgm:pt modelId="{EAB93655-5B50-439B-B147-0323106D7011}" type="pres">
      <dgm:prSet presAssocID="{948D4009-0CA1-47F5-B17C-18EC5F2A6372}" presName="wedge1Tx" presStyleLbl="node1" presStyleIdx="0" presStyleCnt="3">
        <dgm:presLayoutVars>
          <dgm:chMax val="0"/>
          <dgm:chPref val="0"/>
          <dgm:bulletEnabled val="1"/>
        </dgm:presLayoutVars>
      </dgm:prSet>
      <dgm:spPr/>
    </dgm:pt>
    <dgm:pt modelId="{BC8E57C8-52A6-4C0D-BE3E-C7ECB83B1A72}" type="pres">
      <dgm:prSet presAssocID="{948D4009-0CA1-47F5-B17C-18EC5F2A6372}" presName="wedge2" presStyleLbl="node1" presStyleIdx="1" presStyleCnt="3"/>
      <dgm:spPr/>
    </dgm:pt>
    <dgm:pt modelId="{2EC3B79F-4000-4111-9EB4-EF639B5E9F5D}" type="pres">
      <dgm:prSet presAssocID="{948D4009-0CA1-47F5-B17C-18EC5F2A6372}" presName="dummy2a" presStyleCnt="0"/>
      <dgm:spPr/>
    </dgm:pt>
    <dgm:pt modelId="{82AF13D6-CFC6-4B2C-8260-A0987D65873D}" type="pres">
      <dgm:prSet presAssocID="{948D4009-0CA1-47F5-B17C-18EC5F2A6372}" presName="dummy2b" presStyleCnt="0"/>
      <dgm:spPr/>
    </dgm:pt>
    <dgm:pt modelId="{C649831D-9529-41F9-9320-3AEDA4999EB4}" type="pres">
      <dgm:prSet presAssocID="{948D4009-0CA1-47F5-B17C-18EC5F2A6372}" presName="wedge2Tx" presStyleLbl="node1" presStyleIdx="1" presStyleCnt="3">
        <dgm:presLayoutVars>
          <dgm:chMax val="0"/>
          <dgm:chPref val="0"/>
          <dgm:bulletEnabled val="1"/>
        </dgm:presLayoutVars>
      </dgm:prSet>
      <dgm:spPr/>
    </dgm:pt>
    <dgm:pt modelId="{AF63FF13-68DD-4F89-86E7-DA651B8C15D6}" type="pres">
      <dgm:prSet presAssocID="{948D4009-0CA1-47F5-B17C-18EC5F2A6372}" presName="wedge3" presStyleLbl="node1" presStyleIdx="2" presStyleCnt="3"/>
      <dgm:spPr/>
    </dgm:pt>
    <dgm:pt modelId="{6BDFB206-4D05-4D71-B493-604FB41413C5}" type="pres">
      <dgm:prSet presAssocID="{948D4009-0CA1-47F5-B17C-18EC5F2A6372}" presName="dummy3a" presStyleCnt="0"/>
      <dgm:spPr/>
    </dgm:pt>
    <dgm:pt modelId="{C9B52699-F3AF-4C50-BD62-2C139ABEBA98}" type="pres">
      <dgm:prSet presAssocID="{948D4009-0CA1-47F5-B17C-18EC5F2A6372}" presName="dummy3b" presStyleCnt="0"/>
      <dgm:spPr/>
    </dgm:pt>
    <dgm:pt modelId="{883F9F4C-D56D-4620-AD1F-ED5DC825B25B}" type="pres">
      <dgm:prSet presAssocID="{948D4009-0CA1-47F5-B17C-18EC5F2A6372}" presName="wedge3Tx" presStyleLbl="node1" presStyleIdx="2" presStyleCnt="3">
        <dgm:presLayoutVars>
          <dgm:chMax val="0"/>
          <dgm:chPref val="0"/>
          <dgm:bulletEnabled val="1"/>
        </dgm:presLayoutVars>
      </dgm:prSet>
      <dgm:spPr/>
    </dgm:pt>
    <dgm:pt modelId="{BB867EFF-F97A-46B8-AD57-5DECB15611B2}" type="pres">
      <dgm:prSet presAssocID="{2F8E15B6-3E66-480D-9DC6-CCDF294C0A18}" presName="arrowWedge1" presStyleLbl="fgSibTrans2D1" presStyleIdx="0" presStyleCnt="3"/>
      <dgm:spPr/>
    </dgm:pt>
    <dgm:pt modelId="{33278BDA-C9E5-40B5-8474-27AD31280A4C}" type="pres">
      <dgm:prSet presAssocID="{84009579-5AD9-40A9-8562-1BBBD2C2A07C}" presName="arrowWedge2" presStyleLbl="fgSibTrans2D1" presStyleIdx="1" presStyleCnt="3"/>
      <dgm:spPr/>
    </dgm:pt>
    <dgm:pt modelId="{AD0B17DE-2BE4-49C2-BD8F-24B0D53F22E3}" type="pres">
      <dgm:prSet presAssocID="{11B1C0BF-34B8-422E-AC4B-7AECB7C099B7}" presName="arrowWedge3" presStyleLbl="fgSibTrans2D1" presStyleIdx="2" presStyleCnt="3"/>
      <dgm:spPr/>
    </dgm:pt>
  </dgm:ptLst>
  <dgm:cxnLst>
    <dgm:cxn modelId="{8235BF33-3345-4902-8096-585A4FFDD7AB}" srcId="{948D4009-0CA1-47F5-B17C-18EC5F2A6372}" destId="{8A5F29D3-A772-4550-B150-0FEF623BDF27}" srcOrd="2" destOrd="0" parTransId="{6CC01C64-9780-43CB-BA57-437AD54B35C3}" sibTransId="{11B1C0BF-34B8-422E-AC4B-7AECB7C099B7}"/>
    <dgm:cxn modelId="{8A423239-4270-419E-8481-D758AB459859}" type="presOf" srcId="{9CF95FC9-E74D-4128-97C4-FAC3BAFC130E}" destId="{EAB93655-5B50-439B-B147-0323106D7011}" srcOrd="1" destOrd="0" presId="urn:microsoft.com/office/officeart/2005/8/layout/cycle8"/>
    <dgm:cxn modelId="{A2C87044-4E23-4BBC-B3DB-D167A36D9FF0}" srcId="{948D4009-0CA1-47F5-B17C-18EC5F2A6372}" destId="{90658397-18A0-462C-99E7-802A8E43A5F6}" srcOrd="1" destOrd="0" parTransId="{25FF8064-C792-4169-B014-024E04285525}" sibTransId="{84009579-5AD9-40A9-8562-1BBBD2C2A07C}"/>
    <dgm:cxn modelId="{70AC4450-5FC4-4B60-A3B9-A3C00902CA0B}" type="presOf" srcId="{9CF95FC9-E74D-4128-97C4-FAC3BAFC130E}" destId="{5C051426-ABC9-4527-8474-7F95E22E9A1E}" srcOrd="0" destOrd="0" presId="urn:microsoft.com/office/officeart/2005/8/layout/cycle8"/>
    <dgm:cxn modelId="{C9288E86-8A79-450D-8FE5-8F63F73CDC3D}" type="presOf" srcId="{90658397-18A0-462C-99E7-802A8E43A5F6}" destId="{BC8E57C8-52A6-4C0D-BE3E-C7ECB83B1A72}" srcOrd="0" destOrd="0" presId="urn:microsoft.com/office/officeart/2005/8/layout/cycle8"/>
    <dgm:cxn modelId="{B99CD89E-4FDA-4D27-AE06-5AF274D6E7DB}" type="presOf" srcId="{90658397-18A0-462C-99E7-802A8E43A5F6}" destId="{C649831D-9529-41F9-9320-3AEDA4999EB4}" srcOrd="1" destOrd="0" presId="urn:microsoft.com/office/officeart/2005/8/layout/cycle8"/>
    <dgm:cxn modelId="{5215F19E-8B83-4091-BCC3-C260D5EB613F}" type="presOf" srcId="{8A5F29D3-A772-4550-B150-0FEF623BDF27}" destId="{AF63FF13-68DD-4F89-86E7-DA651B8C15D6}" srcOrd="0" destOrd="0" presId="urn:microsoft.com/office/officeart/2005/8/layout/cycle8"/>
    <dgm:cxn modelId="{0657099F-C6B7-4874-8024-69A7B45640CC}" srcId="{948D4009-0CA1-47F5-B17C-18EC5F2A6372}" destId="{9CF95FC9-E74D-4128-97C4-FAC3BAFC130E}" srcOrd="0" destOrd="0" parTransId="{6F662D69-1019-4033-BD74-400858F8BBD2}" sibTransId="{2F8E15B6-3E66-480D-9DC6-CCDF294C0A18}"/>
    <dgm:cxn modelId="{C7BE78A3-66B9-4148-B084-1A4BAF1EC9A7}" type="presOf" srcId="{8A5F29D3-A772-4550-B150-0FEF623BDF27}" destId="{883F9F4C-D56D-4620-AD1F-ED5DC825B25B}" srcOrd="1" destOrd="0" presId="urn:microsoft.com/office/officeart/2005/8/layout/cycle8"/>
    <dgm:cxn modelId="{EAF1A0E4-C39D-4FCC-B983-2CE4F534461D}" type="presOf" srcId="{948D4009-0CA1-47F5-B17C-18EC5F2A6372}" destId="{26AEF428-298F-45AA-9A4E-1DF86BFFF8E3}" srcOrd="0" destOrd="0" presId="urn:microsoft.com/office/officeart/2005/8/layout/cycle8"/>
    <dgm:cxn modelId="{87DD676C-8100-4551-9EFB-03C561A64FC3}" type="presParOf" srcId="{26AEF428-298F-45AA-9A4E-1DF86BFFF8E3}" destId="{5C051426-ABC9-4527-8474-7F95E22E9A1E}" srcOrd="0" destOrd="0" presId="urn:microsoft.com/office/officeart/2005/8/layout/cycle8"/>
    <dgm:cxn modelId="{74C26F7D-3224-4ED9-BDBE-B8FD55CEA295}" type="presParOf" srcId="{26AEF428-298F-45AA-9A4E-1DF86BFFF8E3}" destId="{6FE8E20A-DAE9-427E-8A15-6FBC6E97A614}" srcOrd="1" destOrd="0" presId="urn:microsoft.com/office/officeart/2005/8/layout/cycle8"/>
    <dgm:cxn modelId="{9826B3BB-10D0-4194-B757-AB07F518516A}" type="presParOf" srcId="{26AEF428-298F-45AA-9A4E-1DF86BFFF8E3}" destId="{F4E81610-3717-4E0F-B48A-840C1EB663B5}" srcOrd="2" destOrd="0" presId="urn:microsoft.com/office/officeart/2005/8/layout/cycle8"/>
    <dgm:cxn modelId="{168F644A-ACF0-441A-A230-0FAD514E9E74}" type="presParOf" srcId="{26AEF428-298F-45AA-9A4E-1DF86BFFF8E3}" destId="{EAB93655-5B50-439B-B147-0323106D7011}" srcOrd="3" destOrd="0" presId="urn:microsoft.com/office/officeart/2005/8/layout/cycle8"/>
    <dgm:cxn modelId="{851DBC3F-3F4E-4105-AFF0-059B0C60A066}" type="presParOf" srcId="{26AEF428-298F-45AA-9A4E-1DF86BFFF8E3}" destId="{BC8E57C8-52A6-4C0D-BE3E-C7ECB83B1A72}" srcOrd="4" destOrd="0" presId="urn:microsoft.com/office/officeart/2005/8/layout/cycle8"/>
    <dgm:cxn modelId="{C396CE61-8BC3-4174-B804-FE1E65F93C9D}" type="presParOf" srcId="{26AEF428-298F-45AA-9A4E-1DF86BFFF8E3}" destId="{2EC3B79F-4000-4111-9EB4-EF639B5E9F5D}" srcOrd="5" destOrd="0" presId="urn:microsoft.com/office/officeart/2005/8/layout/cycle8"/>
    <dgm:cxn modelId="{DC701A1D-4948-4BEC-9282-CDBECB5E32BF}" type="presParOf" srcId="{26AEF428-298F-45AA-9A4E-1DF86BFFF8E3}" destId="{82AF13D6-CFC6-4B2C-8260-A0987D65873D}" srcOrd="6" destOrd="0" presId="urn:microsoft.com/office/officeart/2005/8/layout/cycle8"/>
    <dgm:cxn modelId="{650FE690-8A5D-41AA-853A-53D4429C0A6A}" type="presParOf" srcId="{26AEF428-298F-45AA-9A4E-1DF86BFFF8E3}" destId="{C649831D-9529-41F9-9320-3AEDA4999EB4}" srcOrd="7" destOrd="0" presId="urn:microsoft.com/office/officeart/2005/8/layout/cycle8"/>
    <dgm:cxn modelId="{2D0E4B21-B1CC-4224-BCB5-29B19FCEBEB8}" type="presParOf" srcId="{26AEF428-298F-45AA-9A4E-1DF86BFFF8E3}" destId="{AF63FF13-68DD-4F89-86E7-DA651B8C15D6}" srcOrd="8" destOrd="0" presId="urn:microsoft.com/office/officeart/2005/8/layout/cycle8"/>
    <dgm:cxn modelId="{3BC692CD-3CA5-4D2B-BA0F-52DB1B09DDA6}" type="presParOf" srcId="{26AEF428-298F-45AA-9A4E-1DF86BFFF8E3}" destId="{6BDFB206-4D05-4D71-B493-604FB41413C5}" srcOrd="9" destOrd="0" presId="urn:microsoft.com/office/officeart/2005/8/layout/cycle8"/>
    <dgm:cxn modelId="{DA5C1C34-C636-4B5A-BB35-450DEDF6BB5A}" type="presParOf" srcId="{26AEF428-298F-45AA-9A4E-1DF86BFFF8E3}" destId="{C9B52699-F3AF-4C50-BD62-2C139ABEBA98}" srcOrd="10" destOrd="0" presId="urn:microsoft.com/office/officeart/2005/8/layout/cycle8"/>
    <dgm:cxn modelId="{D31CAF96-D9B7-43A0-83B2-7512D0F998D3}" type="presParOf" srcId="{26AEF428-298F-45AA-9A4E-1DF86BFFF8E3}" destId="{883F9F4C-D56D-4620-AD1F-ED5DC825B25B}" srcOrd="11" destOrd="0" presId="urn:microsoft.com/office/officeart/2005/8/layout/cycle8"/>
    <dgm:cxn modelId="{B33A044D-8EB3-4BA3-805D-48D6046FB1BF}" type="presParOf" srcId="{26AEF428-298F-45AA-9A4E-1DF86BFFF8E3}" destId="{BB867EFF-F97A-46B8-AD57-5DECB15611B2}" srcOrd="12" destOrd="0" presId="urn:microsoft.com/office/officeart/2005/8/layout/cycle8"/>
    <dgm:cxn modelId="{015E19D9-2113-49EA-9B02-60A93270F7BC}" type="presParOf" srcId="{26AEF428-298F-45AA-9A4E-1DF86BFFF8E3}" destId="{33278BDA-C9E5-40B5-8474-27AD31280A4C}" srcOrd="13" destOrd="0" presId="urn:microsoft.com/office/officeart/2005/8/layout/cycle8"/>
    <dgm:cxn modelId="{57FDB7E9-9435-4B62-AADC-D979C56644B3}" type="presParOf" srcId="{26AEF428-298F-45AA-9A4E-1DF86BFFF8E3}" destId="{AD0B17DE-2BE4-49C2-BD8F-24B0D53F22E3}"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51426-ABC9-4527-8474-7F95E22E9A1E}">
      <dsp:nvSpPr>
        <dsp:cNvPr id="0" name=""/>
        <dsp:cNvSpPr/>
      </dsp:nvSpPr>
      <dsp:spPr>
        <a:xfrm>
          <a:off x="642673" y="147013"/>
          <a:ext cx="1899869" cy="1899869"/>
        </a:xfrm>
        <a:prstGeom prst="pie">
          <a:avLst>
            <a:gd name="adj1" fmla="val 16200000"/>
            <a:gd name="adj2" fmla="val 180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Open Sans"/>
            </a:rPr>
            <a:t>Social Security</a:t>
          </a:r>
        </a:p>
      </dsp:txBody>
      <dsp:txXfrm>
        <a:off x="1643949" y="549605"/>
        <a:ext cx="678524" cy="565437"/>
      </dsp:txXfrm>
    </dsp:sp>
    <dsp:sp modelId="{BC8E57C8-52A6-4C0D-BE3E-C7ECB83B1A72}">
      <dsp:nvSpPr>
        <dsp:cNvPr id="0" name=""/>
        <dsp:cNvSpPr/>
      </dsp:nvSpPr>
      <dsp:spPr>
        <a:xfrm>
          <a:off x="603544" y="214866"/>
          <a:ext cx="1899869" cy="1899869"/>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Open Sans"/>
            </a:rPr>
            <a:t>Personal Savings &amp; Investments</a:t>
          </a:r>
        </a:p>
      </dsp:txBody>
      <dsp:txXfrm>
        <a:off x="1055894" y="1447519"/>
        <a:ext cx="1017787" cy="497584"/>
      </dsp:txXfrm>
    </dsp:sp>
    <dsp:sp modelId="{AF63FF13-68DD-4F89-86E7-DA651B8C15D6}">
      <dsp:nvSpPr>
        <dsp:cNvPr id="0" name=""/>
        <dsp:cNvSpPr/>
      </dsp:nvSpPr>
      <dsp:spPr>
        <a:xfrm>
          <a:off x="564416" y="147013"/>
          <a:ext cx="1899869" cy="1899869"/>
        </a:xfrm>
        <a:prstGeom prst="pie">
          <a:avLst>
            <a:gd name="adj1" fmla="val 9000000"/>
            <a:gd name="adj2" fmla="val 16200000"/>
          </a:avLst>
        </a:prstGeom>
        <a:solidFill>
          <a:srgbClr val="9148C8"/>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Open Sans"/>
            </a:rPr>
            <a:t>Pension (State retirement)</a:t>
          </a:r>
        </a:p>
      </dsp:txBody>
      <dsp:txXfrm>
        <a:off x="784484" y="549605"/>
        <a:ext cx="678524" cy="565437"/>
      </dsp:txXfrm>
    </dsp:sp>
    <dsp:sp modelId="{BB867EFF-F97A-46B8-AD57-5DECB15611B2}">
      <dsp:nvSpPr>
        <dsp:cNvPr id="0" name=""/>
        <dsp:cNvSpPr/>
      </dsp:nvSpPr>
      <dsp:spPr>
        <a:xfrm>
          <a:off x="525219" y="29402"/>
          <a:ext cx="2135091" cy="213509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278BDA-C9E5-40B5-8474-27AD31280A4C}">
      <dsp:nvSpPr>
        <dsp:cNvPr id="0" name=""/>
        <dsp:cNvSpPr/>
      </dsp:nvSpPr>
      <dsp:spPr>
        <a:xfrm>
          <a:off x="485933" y="97135"/>
          <a:ext cx="2135091" cy="213509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D0B17DE-2BE4-49C2-BD8F-24B0D53F22E3}">
      <dsp:nvSpPr>
        <dsp:cNvPr id="0" name=""/>
        <dsp:cNvSpPr/>
      </dsp:nvSpPr>
      <dsp:spPr>
        <a:xfrm>
          <a:off x="446648" y="29402"/>
          <a:ext cx="2135091" cy="213509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6/29/2021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6/29/2021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7D9D035-A296-4372-A895-66C923C9895B}" type="datetimeFigureOut">
              <a:rPr lang="en-US" smtClean="0"/>
              <a:t>6/29/2021</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EB2203C-96E6-45F0-AAA8-AE96178602C3}"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078D2D74-F4EF-4BD6-B281-2F263266E990}"/>
              </a:ext>
            </a:extLst>
          </p:cNvPr>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25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B93266-8FB4-430B-8AE3-3A53F50E1A0B}" type="datetime1">
              <a:rPr lang="en-US" smtClean="0"/>
              <a:pPr/>
              <a:t>6/29/2021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41599408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B93266-8FB4-430B-8AE3-3A53F50E1A0B}" type="datetime1">
              <a:rPr lang="en-US" smtClean="0"/>
              <a:pPr/>
              <a:t>6/29/2021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0106600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B93266-8FB4-430B-8AE3-3A53F50E1A0B}" type="datetime1">
              <a:rPr lang="en-US" smtClean="0"/>
              <a:pPr/>
              <a:t>6/29/2021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792214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B93266-8FB4-430B-8AE3-3A53F50E1A0B}" type="datetime1">
              <a:rPr lang="en-US" smtClean="0"/>
              <a:pPr/>
              <a:t>6/29/2021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5278439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8B93266-8FB4-430B-8AE3-3A53F50E1A0B}" type="datetime1">
              <a:rPr lang="en-US" smtClean="0"/>
              <a:pPr/>
              <a:t>6/29/2021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41877403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8B93266-8FB4-430B-8AE3-3A53F50E1A0B}" type="datetime1">
              <a:rPr lang="en-US" smtClean="0"/>
              <a:pPr/>
              <a:t>6/29/2021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98534366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93266-8FB4-430B-8AE3-3A53F50E1A0B}" type="datetime1">
              <a:rPr lang="en-US" smtClean="0"/>
              <a:pPr/>
              <a:t>6/29/2021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40524851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93266-8FB4-430B-8AE3-3A53F50E1A0B}" type="datetime1">
              <a:rPr lang="en-US" smtClean="0"/>
              <a:pPr/>
              <a:t>6/29/2021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93675797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AD63E2-E931-4653-BB33-A910E07D11B2}" type="datetime1">
              <a:rPr lang="en-US" smtClean="0"/>
              <a:pPr/>
              <a:t>6/29/2021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73716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93266-8FB4-430B-8AE3-3A53F50E1A0B}" type="datetime1">
              <a:rPr lang="en-US" smtClean="0"/>
              <a:pPr/>
              <a:t>6/29/2021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00083933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D9D035-A296-4372-A895-66C923C9895B}"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2203C-96E6-45F0-AAA8-AE96178602C3}" type="slidenum">
              <a:rPr lang="en-US" smtClean="0"/>
              <a:t>‹#›</a:t>
            </a:fld>
            <a:endParaRPr lang="en-US"/>
          </a:p>
        </p:txBody>
      </p:sp>
      <p:sp>
        <p:nvSpPr>
          <p:cNvPr id="7" name="Rectangle 6">
            <a:extLst>
              <a:ext uri="{FF2B5EF4-FFF2-40B4-BE49-F238E27FC236}">
                <a16:creationId xmlns:a16="http://schemas.microsoft.com/office/drawing/2014/main" id="{FEC07108-14D9-4C99-9B26-131DA7779C31}"/>
              </a:ext>
            </a:extLst>
          </p:cNvPr>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9610076-1E84-424E-8548-DD2A3F8ACD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218950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B93266-8FB4-430B-8AE3-3A53F50E1A0B}" type="datetime1">
              <a:rPr lang="en-US" smtClean="0"/>
              <a:pPr/>
              <a:t>6/29/2021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69440741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B93266-8FB4-430B-8AE3-3A53F50E1A0B}" type="datetime1">
              <a:rPr lang="en-US" smtClean="0"/>
              <a:pPr/>
              <a:t>6/29/2021</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5293539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425771-5E10-4A19-AB0E-909293152332}" type="datetime1">
              <a:rPr lang="en-US" smtClean="0"/>
              <a:pPr/>
              <a:t>6/29/2021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56357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06FD5-B03F-45D5-A178-114C548C0032}" type="datetime1">
              <a:rPr lang="en-US" smtClean="0"/>
              <a:pPr/>
              <a:t>6/29/2021</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00225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B93266-8FB4-430B-8AE3-3A53F50E1A0B}" type="datetime1">
              <a:rPr lang="en-US" smtClean="0"/>
              <a:pPr/>
              <a:t>6/29/2021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89993336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1E0B12-F9DE-47EF-A076-CF602073F1B2}" type="datetime1">
              <a:rPr lang="en-US" smtClean="0"/>
              <a:pPr/>
              <a:t>6/29/2021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8" name="Rectangle 7">
            <a:extLst>
              <a:ext uri="{FF2B5EF4-FFF2-40B4-BE49-F238E27FC236}">
                <a16:creationId xmlns:a16="http://schemas.microsoft.com/office/drawing/2014/main" id="{5C341868-410E-47D6-B565-A47C8E2B2384}"/>
              </a:ext>
            </a:extLst>
          </p:cNvPr>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6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8B93266-8FB4-430B-8AE3-3A53F50E1A0B}" type="datetime1">
              <a:rPr lang="en-US" smtClean="0"/>
              <a:pPr/>
              <a:t>6/29/2021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E31375A4-56A4-47D6-9801-1991572033F7}" type="slidenum">
              <a:rPr lang="en-US" smtClean="0"/>
              <a:pPr/>
              <a:t>‹#›</a:t>
            </a:fld>
            <a:endParaRPr lang="en-US"/>
          </a:p>
        </p:txBody>
      </p:sp>
      <p:sp>
        <p:nvSpPr>
          <p:cNvPr id="14" name="Rectangle 13">
            <a:extLst>
              <a:ext uri="{FF2B5EF4-FFF2-40B4-BE49-F238E27FC236}">
                <a16:creationId xmlns:a16="http://schemas.microsoft.com/office/drawing/2014/main" id="{1A267C9C-1432-4EEE-9AE7-37F0E50B3B18}"/>
              </a:ext>
            </a:extLst>
          </p:cNvPr>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2351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myretirementmanager.com/"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www.ers.texas.gov/"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BE67D62-3E62-470C-98D6-3BA21088C4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1" name="Freeform 11">
            <a:extLst>
              <a:ext uri="{FF2B5EF4-FFF2-40B4-BE49-F238E27FC236}">
                <a16:creationId xmlns:a16="http://schemas.microsoft.com/office/drawing/2014/main" id="{9060346B-3FED-4DD4-B8C1-DC55FABE7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33" name="Freeform 13">
            <a:extLst>
              <a:ext uri="{FF2B5EF4-FFF2-40B4-BE49-F238E27FC236}">
                <a16:creationId xmlns:a16="http://schemas.microsoft.com/office/drawing/2014/main" id="{B553EB7A-0120-4C88-A02C-26C1D1F4C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5" name="Freeform 25">
            <a:extLst>
              <a:ext uri="{FF2B5EF4-FFF2-40B4-BE49-F238E27FC236}">
                <a16:creationId xmlns:a16="http://schemas.microsoft.com/office/drawing/2014/main" id="{D4327787-BC11-4A2F-BB05-F74869A7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7" name="Freeform 14">
            <a:extLst>
              <a:ext uri="{FF2B5EF4-FFF2-40B4-BE49-F238E27FC236}">
                <a16:creationId xmlns:a16="http://schemas.microsoft.com/office/drawing/2014/main" id="{7C3D022D-958E-4B8D-B601-804671385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9" name="5-Point Star 24">
            <a:extLst>
              <a:ext uri="{FF2B5EF4-FFF2-40B4-BE49-F238E27FC236}">
                <a16:creationId xmlns:a16="http://schemas.microsoft.com/office/drawing/2014/main" id="{0BF0E6E8-886A-4302-8457-1BF7C47C4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41" name="Picture 40">
            <a:extLst>
              <a:ext uri="{FF2B5EF4-FFF2-40B4-BE49-F238E27FC236}">
                <a16:creationId xmlns:a16="http://schemas.microsoft.com/office/drawing/2014/main" id="{D187ADFF-DAAC-4757-9491-875EBEE848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 name="Rectangle 42">
            <a:extLst>
              <a:ext uri="{FF2B5EF4-FFF2-40B4-BE49-F238E27FC236}">
                <a16:creationId xmlns:a16="http://schemas.microsoft.com/office/drawing/2014/main" id="{BD180C9B-D2FE-4CB3-8D1C-913AD8411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54" y="457201"/>
            <a:ext cx="11261749"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8810EDEC-A3A4-4D35-87E0-89013638D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4"/>
            <a:ext cx="12188952"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B93CF554-54B4-469A-9EF7-6267548559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4" y="4491323"/>
            <a:ext cx="12201086" cy="0"/>
          </a:xfrm>
          <a:prstGeom prst="line">
            <a:avLst/>
          </a:pr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912" y="4714814"/>
            <a:ext cx="10818199" cy="1075211"/>
          </a:xfrm>
        </p:spPr>
        <p:txBody>
          <a:bodyPr vert="horz" lIns="91440" tIns="45720" rIns="91440" bIns="45720" rtlCol="0" anchor="b">
            <a:noAutofit/>
          </a:bodyPr>
          <a:lstStyle/>
          <a:p>
            <a:pPr algn="ctr"/>
            <a:r>
              <a:rPr lang="en-US" dirty="0">
                <a:solidFill>
                  <a:schemeClr val="accent1"/>
                </a:solidFill>
                <a:latin typeface="Calibri" panose="020F0502020204030204" pitchFamily="34" charset="0"/>
                <a:cs typeface="Calibri" panose="020F0502020204030204" pitchFamily="34" charset="0"/>
              </a:rPr>
              <a:t>Welcome to Benefits Orientation</a:t>
            </a:r>
          </a:p>
        </p:txBody>
      </p:sp>
      <p:sp>
        <p:nvSpPr>
          <p:cNvPr id="49" name="5-Point Star 8">
            <a:extLst>
              <a:ext uri="{FF2B5EF4-FFF2-40B4-BE49-F238E27FC236}">
                <a16:creationId xmlns:a16="http://schemas.microsoft.com/office/drawing/2014/main" id="{23C1315D-C915-4BB9-917F-F80BCCDE1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idx="1"/>
          </p:nvPr>
        </p:nvSpPr>
        <p:spPr>
          <a:xfrm>
            <a:off x="685913" y="5797647"/>
            <a:ext cx="10811424" cy="555439"/>
          </a:xfrm>
        </p:spPr>
        <p:txBody>
          <a:bodyPr vert="horz" lIns="91440" tIns="45720" rIns="91440" bIns="45720" rtlCol="0" anchor="t">
            <a:normAutofit fontScale="92500" lnSpcReduction="10000"/>
          </a:bodyPr>
          <a:lstStyle/>
          <a:p>
            <a:pPr marL="0" indent="0" algn="ctr">
              <a:buNone/>
            </a:pPr>
            <a:r>
              <a:rPr lang="en-US" sz="2800" dirty="0">
                <a:solidFill>
                  <a:schemeClr val="bg1">
                    <a:lumMod val="50000"/>
                  </a:schemeClr>
                </a:solidFill>
                <a:latin typeface="Calibri" panose="020F0502020204030204" pitchFamily="34" charset="0"/>
                <a:cs typeface="Calibri" panose="020F0502020204030204" pitchFamily="34" charset="0"/>
              </a:rPr>
              <a:t>Texas Tech University Human Resources</a:t>
            </a:r>
          </a:p>
          <a:p>
            <a:pPr marL="0" indent="0" algn="ctr">
              <a:buNone/>
            </a:pPr>
            <a:endParaRPr lang="en-US" sz="2800" dirty="0">
              <a:solidFill>
                <a:schemeClr val="bg1">
                  <a:lumMod val="50000"/>
                </a:schemeClr>
              </a:solidFill>
            </a:endParaRPr>
          </a:p>
        </p:txBody>
      </p:sp>
      <p:pic>
        <p:nvPicPr>
          <p:cNvPr id="4" name="Picture 3">
            <a:extLst>
              <a:ext uri="{FF2B5EF4-FFF2-40B4-BE49-F238E27FC236}">
                <a16:creationId xmlns:a16="http://schemas.microsoft.com/office/drawing/2014/main" id="{E36BCF5B-04FC-4D50-BD29-A8099F33BE39}"/>
              </a:ext>
            </a:extLst>
          </p:cNvPr>
          <p:cNvPicPr>
            <a:picLocks noChangeAspect="1"/>
          </p:cNvPicPr>
          <p:nvPr/>
        </p:nvPicPr>
        <p:blipFill rotWithShape="1">
          <a:blip r:embed="rId4"/>
          <a:srcRect l="6567" r="16968"/>
          <a:stretch/>
        </p:blipFill>
        <p:spPr>
          <a:xfrm>
            <a:off x="685913" y="691545"/>
            <a:ext cx="3516782" cy="2874505"/>
          </a:xfrm>
          <a:prstGeom prst="rect">
            <a:avLst/>
          </a:prstGeom>
        </p:spPr>
      </p:pic>
      <p:pic>
        <p:nvPicPr>
          <p:cNvPr id="6" name="Picture 5">
            <a:extLst>
              <a:ext uri="{FF2B5EF4-FFF2-40B4-BE49-F238E27FC236}">
                <a16:creationId xmlns:a16="http://schemas.microsoft.com/office/drawing/2014/main" id="{A2F25D0B-A8F0-48B4-8F54-8F0D719BEF6D}"/>
              </a:ext>
            </a:extLst>
          </p:cNvPr>
          <p:cNvPicPr>
            <a:picLocks noChangeAspect="1"/>
          </p:cNvPicPr>
          <p:nvPr/>
        </p:nvPicPr>
        <p:blipFill rotWithShape="1">
          <a:blip r:embed="rId5"/>
          <a:srcRect l="7883" r="23301" b="3"/>
          <a:stretch/>
        </p:blipFill>
        <p:spPr>
          <a:xfrm>
            <a:off x="4333232" y="691545"/>
            <a:ext cx="3516782" cy="2874505"/>
          </a:xfrm>
          <a:prstGeom prst="rect">
            <a:avLst/>
          </a:prstGeom>
        </p:spPr>
      </p:pic>
      <p:pic>
        <p:nvPicPr>
          <p:cNvPr id="5" name="Picture 4">
            <a:extLst>
              <a:ext uri="{FF2B5EF4-FFF2-40B4-BE49-F238E27FC236}">
                <a16:creationId xmlns:a16="http://schemas.microsoft.com/office/drawing/2014/main" id="{5475B645-77FC-435F-8E6B-B5C96A8D5B7F}"/>
              </a:ext>
            </a:extLst>
          </p:cNvPr>
          <p:cNvPicPr>
            <a:picLocks noChangeAspect="1"/>
          </p:cNvPicPr>
          <p:nvPr/>
        </p:nvPicPr>
        <p:blipFill rotWithShape="1">
          <a:blip r:embed="rId6"/>
          <a:srcRect l="18020" r="10716" b="1"/>
          <a:stretch/>
        </p:blipFill>
        <p:spPr>
          <a:xfrm>
            <a:off x="7980551" y="691546"/>
            <a:ext cx="3516782" cy="2874505"/>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00" y="134224"/>
            <a:ext cx="6989277" cy="1400962"/>
          </a:xfrm>
        </p:spPr>
        <p:txBody>
          <a:bodyPr>
            <a:normAutofit/>
          </a:bodyPr>
          <a:lstStyle/>
          <a:p>
            <a:r>
              <a:rPr lang="en-US" sz="3600" b="1" cap="none" dirty="0">
                <a:solidFill>
                  <a:schemeClr val="tx1"/>
                </a:solidFill>
                <a:latin typeface="Calibri" panose="020F0502020204030204" pitchFamily="34" charset="0"/>
                <a:cs typeface="Calibri" panose="020F0502020204030204" pitchFamily="34" charset="0"/>
              </a:rPr>
              <a:t>Purchasing Service Credit</a:t>
            </a:r>
          </a:p>
        </p:txBody>
      </p:sp>
      <p:pic>
        <p:nvPicPr>
          <p:cNvPr id="9" name="Picture 2" descr="Image result for TRS of texas">
            <a:extLst>
              <a:ext uri="{FF2B5EF4-FFF2-40B4-BE49-F238E27FC236}">
                <a16:creationId xmlns:a16="http://schemas.microsoft.com/office/drawing/2014/main" id="{DCD1D830-DCDC-42A9-BD73-4D947F0D20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0415" y="251220"/>
            <a:ext cx="8112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85BE415-69C7-45B5-80A8-44DEAAA05BA5}"/>
              </a:ext>
            </a:extLst>
          </p:cNvPr>
          <p:cNvSpPr txBox="1"/>
          <p:nvPr/>
        </p:nvSpPr>
        <p:spPr>
          <a:xfrm>
            <a:off x="796954" y="1435676"/>
            <a:ext cx="8500870"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Purchase of the following service credit must be completed prior to your retirement date or by the last day of the month in which you submit a retirement application</a:t>
            </a:r>
          </a:p>
          <a:p>
            <a:endParaRPr lang="en-US"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Withdrawn Service Credit</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Out-of-State Service Credit*</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Military Service Credit*</a:t>
            </a:r>
          </a:p>
          <a:p>
            <a:pPr marL="742950" lvl="1"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8F205B1-2A2B-4F14-A347-D479C6012F69}"/>
              </a:ext>
            </a:extLst>
          </p:cNvPr>
          <p:cNvSpPr txBox="1"/>
          <p:nvPr/>
        </p:nvSpPr>
        <p:spPr>
          <a:xfrm>
            <a:off x="1051133" y="3244334"/>
            <a:ext cx="5857757" cy="369332"/>
          </a:xfrm>
          <a:prstGeom prst="rect">
            <a:avLst/>
          </a:prstGeom>
          <a:noFill/>
        </p:spPr>
        <p:txBody>
          <a:bodyPr wrap="none" rtlCol="0">
            <a:spAutoFit/>
          </a:bodyPr>
          <a:lstStyle/>
          <a:p>
            <a:r>
              <a:rPr lang="en-US" i="1" dirty="0">
                <a:latin typeface="Calibri" panose="020F0502020204030204" pitchFamily="34" charset="0"/>
                <a:cs typeface="Calibri" panose="020F0502020204030204" pitchFamily="34" charset="0"/>
              </a:rPr>
              <a:t>*You must have at least five years of TRS membership credit </a:t>
            </a:r>
          </a:p>
        </p:txBody>
      </p:sp>
      <p:sp>
        <p:nvSpPr>
          <p:cNvPr id="6" name="TextBox 5">
            <a:extLst>
              <a:ext uri="{FF2B5EF4-FFF2-40B4-BE49-F238E27FC236}">
                <a16:creationId xmlns:a16="http://schemas.microsoft.com/office/drawing/2014/main" id="{2C63AAE0-A0C3-4C74-BEAE-D473FC7A555A}"/>
              </a:ext>
            </a:extLst>
          </p:cNvPr>
          <p:cNvSpPr txBox="1"/>
          <p:nvPr/>
        </p:nvSpPr>
        <p:spPr>
          <a:xfrm>
            <a:off x="957129" y="4101981"/>
            <a:ext cx="8566733"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At the time of retirement, if you have at least 400 hours of sick leave, you may purchase an additional year of service credit, but you must already meet retirement eligibility </a:t>
            </a:r>
          </a:p>
        </p:txBody>
      </p:sp>
    </p:spTree>
    <p:extLst>
      <p:ext uri="{BB962C8B-B14F-4D97-AF65-F5344CB8AC3E}">
        <p14:creationId xmlns:p14="http://schemas.microsoft.com/office/powerpoint/2010/main" val="421942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00" y="134224"/>
            <a:ext cx="6989277" cy="1400962"/>
          </a:xfrm>
        </p:spPr>
        <p:txBody>
          <a:bodyPr>
            <a:normAutofit/>
          </a:bodyPr>
          <a:lstStyle/>
          <a:p>
            <a:r>
              <a:rPr lang="en-US" sz="3600" b="1" cap="none" dirty="0">
                <a:solidFill>
                  <a:schemeClr val="tx1"/>
                </a:solidFill>
                <a:latin typeface="Calibri" panose="020F0502020204030204" pitchFamily="34" charset="0"/>
                <a:cs typeface="Calibri" panose="020F0502020204030204" pitchFamily="34" charset="0"/>
              </a:rPr>
              <a:t>Retiree Health Insurance</a:t>
            </a:r>
          </a:p>
        </p:txBody>
      </p:sp>
      <p:sp>
        <p:nvSpPr>
          <p:cNvPr id="3" name="TextBox 2">
            <a:extLst>
              <a:ext uri="{FF2B5EF4-FFF2-40B4-BE49-F238E27FC236}">
                <a16:creationId xmlns:a16="http://schemas.microsoft.com/office/drawing/2014/main" id="{FF30BBF1-2573-4CE8-AC37-447FAC426F6A}"/>
              </a:ext>
            </a:extLst>
          </p:cNvPr>
          <p:cNvSpPr txBox="1"/>
          <p:nvPr/>
        </p:nvSpPr>
        <p:spPr>
          <a:xfrm>
            <a:off x="9523863" y="5797492"/>
            <a:ext cx="1814279" cy="369332"/>
          </a:xfrm>
          <a:prstGeom prst="rect">
            <a:avLst/>
          </a:prstGeom>
          <a:noFill/>
        </p:spPr>
        <p:txBody>
          <a:bodyPr wrap="none" rtlCol="0">
            <a:spAutoFit/>
          </a:bodyPr>
          <a:lstStyle/>
          <a:p>
            <a:r>
              <a:rPr lang="en-US" b="1" dirty="0">
                <a:solidFill>
                  <a:schemeClr val="bg1"/>
                </a:solidFill>
                <a:latin typeface="Calibri" panose="020F0502020204030204" pitchFamily="34" charset="0"/>
                <a:cs typeface="Calibri" panose="020F0502020204030204" pitchFamily="34" charset="0"/>
              </a:rPr>
              <a:t>See TRS Handout</a:t>
            </a:r>
          </a:p>
        </p:txBody>
      </p:sp>
      <p:sp>
        <p:nvSpPr>
          <p:cNvPr id="10" name="TextBox 9">
            <a:extLst>
              <a:ext uri="{FF2B5EF4-FFF2-40B4-BE49-F238E27FC236}">
                <a16:creationId xmlns:a16="http://schemas.microsoft.com/office/drawing/2014/main" id="{C85BE415-69C7-45B5-80A8-44DEAAA05BA5}"/>
              </a:ext>
            </a:extLst>
          </p:cNvPr>
          <p:cNvSpPr txBox="1"/>
          <p:nvPr/>
        </p:nvSpPr>
        <p:spPr>
          <a:xfrm>
            <a:off x="796954" y="1417224"/>
            <a:ext cx="4819268" cy="1754326"/>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Eligibility</a:t>
            </a:r>
          </a:p>
          <a:p>
            <a:pPr marL="742950" lvl="1"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At least 10 years of GBP participation </a:t>
            </a:r>
            <a:r>
              <a:rPr lang="en-US" b="1" dirty="0">
                <a:latin typeface="Calibri" panose="020F0502020204030204" pitchFamily="34" charset="0"/>
                <a:cs typeface="Calibri" panose="020F0502020204030204" pitchFamily="34" charset="0"/>
              </a:rPr>
              <a:t>and</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Age 65 </a:t>
            </a:r>
            <a:r>
              <a:rPr lang="en-US" b="1" dirty="0">
                <a:latin typeface="Calibri" panose="020F0502020204030204" pitchFamily="34" charset="0"/>
                <a:cs typeface="Calibri" panose="020F0502020204030204" pitchFamily="34" charset="0"/>
              </a:rPr>
              <a:t>or</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Meet or exceed the Rule of 80</a:t>
            </a:r>
          </a:p>
          <a:p>
            <a:pPr lvl="1"/>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32BF27D-8255-4768-BCBC-3CDA786C35F3}"/>
              </a:ext>
            </a:extLst>
          </p:cNvPr>
          <p:cNvSpPr txBox="1"/>
          <p:nvPr/>
        </p:nvSpPr>
        <p:spPr>
          <a:xfrm>
            <a:off x="796954" y="2944969"/>
            <a:ext cx="8728800" cy="2585323"/>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Your monthly premium is dependent 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Your employment status in the 3 months leading up to retirement (full or part-time)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How many years of GBP participation you had as of August 31, 2014</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5 or more = premiums paid at 100%</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Less than 5 years = premium based on number of years you participated in the GBP</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20 or more years = 100 %</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At least 15 but less than 20 years = 75%</a:t>
            </a: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At least 10 but less than 15 years = 50%</a:t>
            </a:r>
          </a:p>
          <a:p>
            <a:pPr marL="742950" lvl="1"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914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00" y="134224"/>
            <a:ext cx="6989277" cy="1400962"/>
          </a:xfrm>
        </p:spPr>
        <p:txBody>
          <a:bodyPr>
            <a:normAutofit/>
          </a:bodyPr>
          <a:lstStyle/>
          <a:p>
            <a:r>
              <a:rPr lang="en-US" sz="3600" b="1" cap="none" dirty="0">
                <a:solidFill>
                  <a:schemeClr val="tx1"/>
                </a:solidFill>
                <a:latin typeface="Calibri" panose="020F0502020204030204" pitchFamily="34" charset="0"/>
                <a:cs typeface="Calibri" panose="020F0502020204030204" pitchFamily="34" charset="0"/>
              </a:rPr>
              <a:t>Retiree Health Insurance cont’d</a:t>
            </a:r>
          </a:p>
        </p:txBody>
      </p:sp>
      <p:sp>
        <p:nvSpPr>
          <p:cNvPr id="3" name="TextBox 2">
            <a:extLst>
              <a:ext uri="{FF2B5EF4-FFF2-40B4-BE49-F238E27FC236}">
                <a16:creationId xmlns:a16="http://schemas.microsoft.com/office/drawing/2014/main" id="{FF30BBF1-2573-4CE8-AC37-447FAC426F6A}"/>
              </a:ext>
            </a:extLst>
          </p:cNvPr>
          <p:cNvSpPr txBox="1"/>
          <p:nvPr/>
        </p:nvSpPr>
        <p:spPr>
          <a:xfrm>
            <a:off x="9523863" y="5797492"/>
            <a:ext cx="1814279" cy="369332"/>
          </a:xfrm>
          <a:prstGeom prst="rect">
            <a:avLst/>
          </a:prstGeom>
          <a:noFill/>
        </p:spPr>
        <p:txBody>
          <a:bodyPr wrap="none" rtlCol="0">
            <a:spAutoFit/>
          </a:bodyPr>
          <a:lstStyle/>
          <a:p>
            <a:r>
              <a:rPr lang="en-US" b="1" dirty="0">
                <a:solidFill>
                  <a:schemeClr val="bg1"/>
                </a:solidFill>
                <a:latin typeface="Calibri" panose="020F0502020204030204" pitchFamily="34" charset="0"/>
                <a:cs typeface="Calibri" panose="020F0502020204030204" pitchFamily="34" charset="0"/>
              </a:rPr>
              <a:t>See TRS Handout</a:t>
            </a:r>
          </a:p>
        </p:txBody>
      </p:sp>
      <p:sp>
        <p:nvSpPr>
          <p:cNvPr id="10" name="TextBox 9">
            <a:extLst>
              <a:ext uri="{FF2B5EF4-FFF2-40B4-BE49-F238E27FC236}">
                <a16:creationId xmlns:a16="http://schemas.microsoft.com/office/drawing/2014/main" id="{C85BE415-69C7-45B5-80A8-44DEAAA05BA5}"/>
              </a:ext>
            </a:extLst>
          </p:cNvPr>
          <p:cNvSpPr txBox="1"/>
          <p:nvPr/>
        </p:nvSpPr>
        <p:spPr>
          <a:xfrm>
            <a:off x="916006" y="1327708"/>
            <a:ext cx="7877616" cy="286232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If retiring directly from state employment, your health benefits will be effective the 1</a:t>
            </a:r>
            <a:r>
              <a:rPr lang="en-US" baseline="30000" dirty="0">
                <a:latin typeface="Calibri" panose="020F0502020204030204" pitchFamily="34" charset="0"/>
                <a:cs typeface="Calibri" panose="020F0502020204030204" pitchFamily="34" charset="0"/>
              </a:rPr>
              <a:t>st</a:t>
            </a:r>
            <a:r>
              <a:rPr lang="en-US" dirty="0">
                <a:latin typeface="Calibri" panose="020F0502020204030204" pitchFamily="34" charset="0"/>
                <a:cs typeface="Calibri" panose="020F0502020204030204" pitchFamily="34" charset="0"/>
              </a:rPr>
              <a:t> of the month following your retirement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If you apply for early-age retirement with TRS, and have at least 10 years of GBP participation, you will not be eligible for retiree medical benefits until you reach age 65.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If approved for Disability Retirement with TRS, you will be eligible for retiree health insurance if you have at least 10 years of GBP participation, no matter your age.</a:t>
            </a:r>
          </a:p>
        </p:txBody>
      </p:sp>
    </p:spTree>
    <p:extLst>
      <p:ext uri="{BB962C8B-B14F-4D97-AF65-F5344CB8AC3E}">
        <p14:creationId xmlns:p14="http://schemas.microsoft.com/office/powerpoint/2010/main" val="386109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00" y="134224"/>
            <a:ext cx="6989277" cy="1400962"/>
          </a:xfrm>
        </p:spPr>
        <p:txBody>
          <a:bodyPr>
            <a:normAutofit/>
          </a:bodyPr>
          <a:lstStyle/>
          <a:p>
            <a:r>
              <a:rPr lang="en-US" sz="3600" b="1" cap="none" dirty="0">
                <a:solidFill>
                  <a:schemeClr val="tx1"/>
                </a:solidFill>
                <a:latin typeface="Calibri" panose="020F0502020204030204" pitchFamily="34" charset="0"/>
                <a:cs typeface="Calibri" panose="020F0502020204030204" pitchFamily="34" charset="0"/>
              </a:rPr>
              <a:t>Optional Retirement Program (ORP)</a:t>
            </a:r>
          </a:p>
        </p:txBody>
      </p:sp>
      <p:sp>
        <p:nvSpPr>
          <p:cNvPr id="3" name="TextBox 2">
            <a:extLst>
              <a:ext uri="{FF2B5EF4-FFF2-40B4-BE49-F238E27FC236}">
                <a16:creationId xmlns:a16="http://schemas.microsoft.com/office/drawing/2014/main" id="{FF30BBF1-2573-4CE8-AC37-447FAC426F6A}"/>
              </a:ext>
            </a:extLst>
          </p:cNvPr>
          <p:cNvSpPr txBox="1"/>
          <p:nvPr/>
        </p:nvSpPr>
        <p:spPr>
          <a:xfrm>
            <a:off x="9523863" y="5797492"/>
            <a:ext cx="1963999" cy="369332"/>
          </a:xfrm>
          <a:prstGeom prst="rect">
            <a:avLst/>
          </a:prstGeom>
          <a:noFill/>
        </p:spPr>
        <p:txBody>
          <a:bodyPr wrap="none" rtlCol="0">
            <a:spAutoFit/>
          </a:bodyPr>
          <a:lstStyle/>
          <a:p>
            <a:r>
              <a:rPr lang="en-US" b="1" dirty="0">
                <a:solidFill>
                  <a:schemeClr val="bg1"/>
                </a:solidFill>
                <a:latin typeface="Calibri" panose="020F0502020204030204" pitchFamily="34" charset="0"/>
                <a:cs typeface="Calibri" panose="020F0502020204030204" pitchFamily="34" charset="0"/>
              </a:rPr>
              <a:t>See ORP Handouts</a:t>
            </a:r>
          </a:p>
        </p:txBody>
      </p:sp>
      <p:sp>
        <p:nvSpPr>
          <p:cNvPr id="10" name="TextBox 9">
            <a:extLst>
              <a:ext uri="{FF2B5EF4-FFF2-40B4-BE49-F238E27FC236}">
                <a16:creationId xmlns:a16="http://schemas.microsoft.com/office/drawing/2014/main" id="{C85BE415-69C7-45B5-80A8-44DEAAA05BA5}"/>
              </a:ext>
            </a:extLst>
          </p:cNvPr>
          <p:cNvSpPr txBox="1"/>
          <p:nvPr/>
        </p:nvSpPr>
        <p:spPr>
          <a:xfrm>
            <a:off x="713501" y="1767006"/>
            <a:ext cx="7446719" cy="3570208"/>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This is a defined contribution plan</a:t>
            </a:r>
          </a:p>
          <a:p>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Currently, employees contribute 6.65%* of their monthly salary, pre-tax</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TTU contributes 6.8%* to your account on your behalf</a:t>
            </a:r>
          </a:p>
          <a:p>
            <a:pPr lvl="1"/>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Retirement income based on contributions and performance of investments</a:t>
            </a:r>
          </a:p>
          <a:p>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Vested after 1 year &amp; 1 day of participation</a:t>
            </a:r>
          </a:p>
          <a:p>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Investments are selected and controlled by employee</a:t>
            </a:r>
          </a:p>
          <a:p>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Deadline to enroll is 90 days from hire date and is a one-time, irrevocable decision</a:t>
            </a:r>
          </a:p>
          <a:p>
            <a:pPr marL="285750" indent="-285750">
              <a:buFont typeface="Arial" panose="020B0604020202020204" pitchFamily="34" charset="0"/>
              <a:buChar char="•"/>
            </a:pPr>
            <a:endParaRPr lang="en-US" sz="1600" b="1" dirty="0">
              <a:latin typeface="Calibri" panose="020F0502020204030204" pitchFamily="34" charset="0"/>
              <a:cs typeface="Calibri" panose="020F0502020204030204" pitchFamily="34" charset="0"/>
            </a:endParaRPr>
          </a:p>
          <a:p>
            <a:pPr algn="ctr"/>
            <a:r>
              <a:rPr lang="en-US" i="1" dirty="0">
                <a:latin typeface="Calibri" panose="020F0502020204030204" pitchFamily="34" charset="0"/>
                <a:cs typeface="Calibri" panose="020F0502020204030204" pitchFamily="34" charset="0"/>
              </a:rPr>
              <a:t>*contributions are subject to Legislative change</a:t>
            </a:r>
          </a:p>
        </p:txBody>
      </p:sp>
    </p:spTree>
    <p:extLst>
      <p:ext uri="{BB962C8B-B14F-4D97-AF65-F5344CB8AC3E}">
        <p14:creationId xmlns:p14="http://schemas.microsoft.com/office/powerpoint/2010/main" val="123785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00" y="134224"/>
            <a:ext cx="6989277" cy="1400962"/>
          </a:xfrm>
        </p:spPr>
        <p:txBody>
          <a:bodyPr>
            <a:normAutofit/>
          </a:bodyPr>
          <a:lstStyle/>
          <a:p>
            <a:r>
              <a:rPr lang="en-US" sz="3600" b="1" cap="none" dirty="0">
                <a:solidFill>
                  <a:schemeClr val="tx1"/>
                </a:solidFill>
                <a:latin typeface="Calibri" panose="020F0502020204030204" pitchFamily="34" charset="0"/>
                <a:cs typeface="Calibri" panose="020F0502020204030204" pitchFamily="34" charset="0"/>
              </a:rPr>
              <a:t>Supplemental Retirement Programs</a:t>
            </a:r>
          </a:p>
        </p:txBody>
      </p:sp>
      <p:sp>
        <p:nvSpPr>
          <p:cNvPr id="4" name="TextBox 3">
            <a:extLst>
              <a:ext uri="{FF2B5EF4-FFF2-40B4-BE49-F238E27FC236}">
                <a16:creationId xmlns:a16="http://schemas.microsoft.com/office/drawing/2014/main" id="{EDE6637F-BB70-4262-A7E6-763BB6CABBA0}"/>
              </a:ext>
            </a:extLst>
          </p:cNvPr>
          <p:cNvSpPr txBox="1"/>
          <p:nvPr/>
        </p:nvSpPr>
        <p:spPr>
          <a:xfrm>
            <a:off x="403284" y="1619076"/>
            <a:ext cx="8036042" cy="3785652"/>
          </a:xfrm>
          <a:prstGeom prst="rect">
            <a:avLst/>
          </a:prstGeom>
          <a:noFill/>
        </p:spPr>
        <p:txBody>
          <a:bodyPr wrap="square" rtlCol="0">
            <a:spAutoFit/>
          </a:bodyPr>
          <a:lstStyle/>
          <a:p>
            <a:r>
              <a:rPr lang="en-US" sz="2000" i="1" dirty="0">
                <a:latin typeface="Calibri" panose="020F0502020204030204" pitchFamily="34" charset="0"/>
                <a:cs typeface="Calibri" panose="020F0502020204030204" pitchFamily="34" charset="0"/>
              </a:rPr>
              <a:t>Did you know…</a:t>
            </a:r>
          </a:p>
          <a:p>
            <a:endParaRPr lang="en-US" sz="2000" i="1"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Your retirement plan should include person savings &amp; investments, in addition to your pension plan and your Social Security benefits. Contributions made to a supplemental retirement program now, can grow without taxes for a longer period of time. The sooner you start saving, the more you have when you retire, which can help bridge the gap between employer plans and other benefits like Social Security.</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While an employee of Texas Tech University, you have the option to participate in one, or two, supplemental retirement programs, in addition to the mandatory retirement plan.</a:t>
            </a:r>
          </a:p>
        </p:txBody>
      </p:sp>
      <p:graphicFrame>
        <p:nvGraphicFramePr>
          <p:cNvPr id="6" name="Diagram 5">
            <a:extLst>
              <a:ext uri="{FF2B5EF4-FFF2-40B4-BE49-F238E27FC236}">
                <a16:creationId xmlns:a16="http://schemas.microsoft.com/office/drawing/2014/main" id="{03EA2EB8-BBBA-4DFC-8A89-81E5CCE83101}"/>
              </a:ext>
            </a:extLst>
          </p:cNvPr>
          <p:cNvGraphicFramePr/>
          <p:nvPr>
            <p:extLst>
              <p:ext uri="{D42A27DB-BD31-4B8C-83A1-F6EECF244321}">
                <p14:modId xmlns:p14="http://schemas.microsoft.com/office/powerpoint/2010/main" val="3253445617"/>
              </p:ext>
            </p:extLst>
          </p:nvPr>
        </p:nvGraphicFramePr>
        <p:xfrm>
          <a:off x="8439326" y="1535186"/>
          <a:ext cx="3106959" cy="2261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521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00" y="134224"/>
            <a:ext cx="6989277" cy="1400962"/>
          </a:xfrm>
        </p:spPr>
        <p:txBody>
          <a:bodyPr>
            <a:normAutofit/>
          </a:bodyPr>
          <a:lstStyle/>
          <a:p>
            <a:r>
              <a:rPr lang="en-US" sz="3600" b="1" cap="none" dirty="0">
                <a:solidFill>
                  <a:schemeClr val="tx1"/>
                </a:solidFill>
                <a:latin typeface="Calibri" panose="020F0502020204030204" pitchFamily="34" charset="0"/>
                <a:cs typeface="Calibri" panose="020F0502020204030204" pitchFamily="34" charset="0"/>
              </a:rPr>
              <a:t>Supplemental Retirement Programs</a:t>
            </a:r>
          </a:p>
        </p:txBody>
      </p:sp>
      <p:sp>
        <p:nvSpPr>
          <p:cNvPr id="3" name="TextBox 2">
            <a:extLst>
              <a:ext uri="{FF2B5EF4-FFF2-40B4-BE49-F238E27FC236}">
                <a16:creationId xmlns:a16="http://schemas.microsoft.com/office/drawing/2014/main" id="{FF30BBF1-2573-4CE8-AC37-447FAC426F6A}"/>
              </a:ext>
            </a:extLst>
          </p:cNvPr>
          <p:cNvSpPr txBox="1"/>
          <p:nvPr/>
        </p:nvSpPr>
        <p:spPr>
          <a:xfrm>
            <a:off x="6713552" y="5763936"/>
            <a:ext cx="4426853" cy="369332"/>
          </a:xfrm>
          <a:prstGeom prst="rect">
            <a:avLst/>
          </a:prstGeom>
          <a:noFill/>
        </p:spPr>
        <p:txBody>
          <a:bodyPr wrap="none" rtlCol="0">
            <a:spAutoFit/>
          </a:bodyPr>
          <a:lstStyle/>
          <a:p>
            <a:r>
              <a:rPr lang="en-US" b="1" dirty="0">
                <a:solidFill>
                  <a:schemeClr val="bg1"/>
                </a:solidFill>
                <a:latin typeface="Calibri" panose="020F0502020204030204" pitchFamily="34" charset="0"/>
                <a:cs typeface="Calibri" panose="020F0502020204030204" pitchFamily="34" charset="0"/>
              </a:rPr>
              <a:t>See 403(b) &amp; Retirement Manager Handouts</a:t>
            </a:r>
          </a:p>
        </p:txBody>
      </p:sp>
      <p:sp>
        <p:nvSpPr>
          <p:cNvPr id="4" name="TextBox 3">
            <a:extLst>
              <a:ext uri="{FF2B5EF4-FFF2-40B4-BE49-F238E27FC236}">
                <a16:creationId xmlns:a16="http://schemas.microsoft.com/office/drawing/2014/main" id="{EDE6637F-BB70-4262-A7E6-763BB6CABBA0}"/>
              </a:ext>
            </a:extLst>
          </p:cNvPr>
          <p:cNvSpPr txBox="1"/>
          <p:nvPr/>
        </p:nvSpPr>
        <p:spPr>
          <a:xfrm>
            <a:off x="403283" y="1493242"/>
            <a:ext cx="5796181" cy="301621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Tax Deferred 403(b) Account</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Allows you to set aside money for retirement, either pre-tax or after-tax, via payroll deduction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Contribution limits are set by the IRS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An account can be opened through Retirement Manager at </a:t>
            </a:r>
            <a:r>
              <a:rPr lang="en-US" dirty="0">
                <a:latin typeface="Calibri" panose="020F0502020204030204" pitchFamily="34" charset="0"/>
                <a:cs typeface="Calibri" panose="020F0502020204030204" pitchFamily="34" charset="0"/>
                <a:hlinkClick r:id="rId2"/>
              </a:rPr>
              <a:t>www.myretirementmanager.com</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Select your vendor and the amount to be deducted each paycheck</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76A3029-781A-4206-B4BB-E5AD684A8F8A}"/>
              </a:ext>
            </a:extLst>
          </p:cNvPr>
          <p:cNvSpPr txBox="1"/>
          <p:nvPr/>
        </p:nvSpPr>
        <p:spPr>
          <a:xfrm>
            <a:off x="6877306" y="2394514"/>
            <a:ext cx="4426853" cy="923330"/>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Annual contribution limit for 2021:</a:t>
            </a:r>
          </a:p>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$19,500 (plus $6,500 if you are 50 or over)</a:t>
            </a:r>
          </a:p>
        </p:txBody>
      </p:sp>
      <p:pic>
        <p:nvPicPr>
          <p:cNvPr id="8" name="Picture 7">
            <a:extLst>
              <a:ext uri="{FF2B5EF4-FFF2-40B4-BE49-F238E27FC236}">
                <a16:creationId xmlns:a16="http://schemas.microsoft.com/office/drawing/2014/main" id="{223CF543-E45D-4ADE-B37E-D47EFC4C6EA0}"/>
              </a:ext>
            </a:extLst>
          </p:cNvPr>
          <p:cNvPicPr>
            <a:picLocks noChangeAspect="1"/>
          </p:cNvPicPr>
          <p:nvPr/>
        </p:nvPicPr>
        <p:blipFill>
          <a:blip r:embed="rId3"/>
          <a:stretch>
            <a:fillRect/>
          </a:stretch>
        </p:blipFill>
        <p:spPr>
          <a:xfrm>
            <a:off x="8473033" y="477763"/>
            <a:ext cx="2667372" cy="1057423"/>
          </a:xfrm>
          <a:prstGeom prst="rect">
            <a:avLst/>
          </a:prstGeom>
        </p:spPr>
      </p:pic>
      <p:sp>
        <p:nvSpPr>
          <p:cNvPr id="7" name="TextBox 6">
            <a:extLst>
              <a:ext uri="{FF2B5EF4-FFF2-40B4-BE49-F238E27FC236}">
                <a16:creationId xmlns:a16="http://schemas.microsoft.com/office/drawing/2014/main" id="{B2CFCFE3-CE2C-4C35-AC9D-57F3C53D4BC2}"/>
              </a:ext>
            </a:extLst>
          </p:cNvPr>
          <p:cNvSpPr txBox="1"/>
          <p:nvPr/>
        </p:nvSpPr>
        <p:spPr>
          <a:xfrm>
            <a:off x="2544835" y="4993932"/>
            <a:ext cx="7236596"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Note: The state will not make contributions to this account on your behalf</a:t>
            </a:r>
          </a:p>
        </p:txBody>
      </p:sp>
    </p:spTree>
    <p:extLst>
      <p:ext uri="{BB962C8B-B14F-4D97-AF65-F5344CB8AC3E}">
        <p14:creationId xmlns:p14="http://schemas.microsoft.com/office/powerpoint/2010/main" val="168234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00" y="134224"/>
            <a:ext cx="6989277" cy="1400962"/>
          </a:xfrm>
        </p:spPr>
        <p:txBody>
          <a:bodyPr>
            <a:normAutofit/>
          </a:bodyPr>
          <a:lstStyle/>
          <a:p>
            <a:r>
              <a:rPr lang="en-US" sz="3600" b="1" cap="none" dirty="0">
                <a:solidFill>
                  <a:schemeClr val="tx1"/>
                </a:solidFill>
                <a:latin typeface="Calibri" panose="020F0502020204030204" pitchFamily="34" charset="0"/>
                <a:cs typeface="Calibri" panose="020F0502020204030204" pitchFamily="34" charset="0"/>
              </a:rPr>
              <a:t>Supplemental Retirement Programs</a:t>
            </a:r>
          </a:p>
        </p:txBody>
      </p:sp>
      <p:sp>
        <p:nvSpPr>
          <p:cNvPr id="3" name="TextBox 2">
            <a:extLst>
              <a:ext uri="{FF2B5EF4-FFF2-40B4-BE49-F238E27FC236}">
                <a16:creationId xmlns:a16="http://schemas.microsoft.com/office/drawing/2014/main" id="{FF30BBF1-2573-4CE8-AC37-447FAC426F6A}"/>
              </a:ext>
            </a:extLst>
          </p:cNvPr>
          <p:cNvSpPr txBox="1"/>
          <p:nvPr/>
        </p:nvSpPr>
        <p:spPr>
          <a:xfrm>
            <a:off x="8885252" y="5792511"/>
            <a:ext cx="2417200" cy="369332"/>
          </a:xfrm>
          <a:prstGeom prst="rect">
            <a:avLst/>
          </a:prstGeom>
          <a:noFill/>
        </p:spPr>
        <p:txBody>
          <a:bodyPr wrap="none" rtlCol="0">
            <a:spAutoFit/>
          </a:bodyPr>
          <a:lstStyle/>
          <a:p>
            <a:r>
              <a:rPr lang="en-US" b="1" dirty="0">
                <a:solidFill>
                  <a:schemeClr val="bg1"/>
                </a:solidFill>
                <a:latin typeface="Calibri" panose="020F0502020204030204" pitchFamily="34" charset="0"/>
                <a:cs typeface="Calibri" panose="020F0502020204030204" pitchFamily="34" charset="0"/>
              </a:rPr>
              <a:t>See </a:t>
            </a:r>
            <a:r>
              <a:rPr lang="en-US" b="1" dirty="0" err="1">
                <a:solidFill>
                  <a:schemeClr val="bg1"/>
                </a:solidFill>
                <a:latin typeface="Calibri" panose="020F0502020204030204" pitchFamily="34" charset="0"/>
                <a:cs typeface="Calibri" panose="020F0502020204030204" pitchFamily="34" charset="0"/>
              </a:rPr>
              <a:t>Texa$aver</a:t>
            </a:r>
            <a:r>
              <a:rPr lang="en-US" b="1" dirty="0">
                <a:solidFill>
                  <a:schemeClr val="bg1"/>
                </a:solidFill>
                <a:latin typeface="Calibri" panose="020F0502020204030204" pitchFamily="34" charset="0"/>
                <a:cs typeface="Calibri" panose="020F0502020204030204" pitchFamily="34" charset="0"/>
              </a:rPr>
              <a:t> Handout</a:t>
            </a:r>
          </a:p>
        </p:txBody>
      </p:sp>
      <p:sp>
        <p:nvSpPr>
          <p:cNvPr id="4" name="TextBox 3">
            <a:extLst>
              <a:ext uri="{FF2B5EF4-FFF2-40B4-BE49-F238E27FC236}">
                <a16:creationId xmlns:a16="http://schemas.microsoft.com/office/drawing/2014/main" id="{EDE6637F-BB70-4262-A7E6-763BB6CABBA0}"/>
              </a:ext>
            </a:extLst>
          </p:cNvPr>
          <p:cNvSpPr txBox="1"/>
          <p:nvPr/>
        </p:nvSpPr>
        <p:spPr>
          <a:xfrm>
            <a:off x="403283" y="1493242"/>
            <a:ext cx="5796181" cy="301621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Texa$aver</a:t>
            </a:r>
            <a:r>
              <a:rPr lang="en-US" sz="2800" dirty="0">
                <a:latin typeface="Calibri" panose="020F0502020204030204" pitchFamily="34" charset="0"/>
                <a:cs typeface="Calibri" panose="020F0502020204030204" pitchFamily="34" charset="0"/>
              </a:rPr>
              <a:t> 457 Plan</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Allows you to set aside money for retirement, either pre-tax or after-tax, via payroll deduction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Contribution limits are set by the IRS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An account can be opened by calling </a:t>
            </a:r>
            <a:r>
              <a:rPr lang="en-US" dirty="0" err="1">
                <a:latin typeface="Calibri" panose="020F0502020204030204" pitchFamily="34" charset="0"/>
                <a:cs typeface="Calibri" panose="020F0502020204030204" pitchFamily="34" charset="0"/>
              </a:rPr>
              <a:t>Texa$aver</a:t>
            </a:r>
            <a:r>
              <a:rPr lang="en-US" dirty="0">
                <a:latin typeface="Calibri" panose="020F0502020204030204" pitchFamily="34" charset="0"/>
                <a:cs typeface="Calibri" panose="020F0502020204030204" pitchFamily="34" charset="0"/>
              </a:rPr>
              <a:t> at 800.634.5091 or at www.texasaver.com</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Contributions can be modified at any time during the year</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76A3029-781A-4206-B4BB-E5AD684A8F8A}"/>
              </a:ext>
            </a:extLst>
          </p:cNvPr>
          <p:cNvSpPr txBox="1"/>
          <p:nvPr/>
        </p:nvSpPr>
        <p:spPr>
          <a:xfrm>
            <a:off x="6875599" y="2388998"/>
            <a:ext cx="4426853" cy="923330"/>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Annual contribution limit for 2021:</a:t>
            </a:r>
          </a:p>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$19,500 (plus $6,500 if you are 50 or over)</a:t>
            </a:r>
          </a:p>
        </p:txBody>
      </p:sp>
      <p:pic>
        <p:nvPicPr>
          <p:cNvPr id="10" name="Picture 9">
            <a:extLst>
              <a:ext uri="{FF2B5EF4-FFF2-40B4-BE49-F238E27FC236}">
                <a16:creationId xmlns:a16="http://schemas.microsoft.com/office/drawing/2014/main" id="{FA8ADEBB-646F-45A3-89C7-F96FAF6F6135}"/>
              </a:ext>
            </a:extLst>
          </p:cNvPr>
          <p:cNvPicPr>
            <a:picLocks noChangeAspect="1"/>
          </p:cNvPicPr>
          <p:nvPr/>
        </p:nvPicPr>
        <p:blipFill>
          <a:blip r:embed="rId2"/>
          <a:stretch>
            <a:fillRect/>
          </a:stretch>
        </p:blipFill>
        <p:spPr>
          <a:xfrm>
            <a:off x="8490651" y="543263"/>
            <a:ext cx="2676899" cy="771633"/>
          </a:xfrm>
          <a:prstGeom prst="rect">
            <a:avLst/>
          </a:prstGeom>
        </p:spPr>
      </p:pic>
      <p:sp>
        <p:nvSpPr>
          <p:cNvPr id="11" name="TextBox 10">
            <a:extLst>
              <a:ext uri="{FF2B5EF4-FFF2-40B4-BE49-F238E27FC236}">
                <a16:creationId xmlns:a16="http://schemas.microsoft.com/office/drawing/2014/main" id="{8EA71C6D-581F-45F9-ACE2-CCA7B3FFCC33}"/>
              </a:ext>
            </a:extLst>
          </p:cNvPr>
          <p:cNvSpPr txBox="1"/>
          <p:nvPr/>
        </p:nvSpPr>
        <p:spPr>
          <a:xfrm>
            <a:off x="2544835" y="4993932"/>
            <a:ext cx="7236596"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Note: The state will not make contributions to this account on your behalf</a:t>
            </a:r>
          </a:p>
        </p:txBody>
      </p:sp>
    </p:spTree>
    <p:extLst>
      <p:ext uri="{BB962C8B-B14F-4D97-AF65-F5344CB8AC3E}">
        <p14:creationId xmlns:p14="http://schemas.microsoft.com/office/powerpoint/2010/main" val="239233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tact Us - Party Supplies Overstock">
            <a:extLst>
              <a:ext uri="{FF2B5EF4-FFF2-40B4-BE49-F238E27FC236}">
                <a16:creationId xmlns:a16="http://schemas.microsoft.com/office/drawing/2014/main" id="{053FB690-C4A0-4633-8A5A-987E6674F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761" y="427839"/>
            <a:ext cx="2439434" cy="19187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7BEE45-E2A8-4285-9B20-C4831ED8D289}"/>
              </a:ext>
            </a:extLst>
          </p:cNvPr>
          <p:cNvSpPr txBox="1"/>
          <p:nvPr/>
        </p:nvSpPr>
        <p:spPr>
          <a:xfrm>
            <a:off x="3521988" y="1140903"/>
            <a:ext cx="7973080" cy="3970318"/>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Employee Services Center</a:t>
            </a:r>
          </a:p>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Doak Conference Center – Corner of 15</a:t>
            </a:r>
            <a:r>
              <a:rPr lang="en-US" sz="2800" baseline="30000" dirty="0">
                <a:latin typeface="Calibri" panose="020F0502020204030204" pitchFamily="34" charset="0"/>
                <a:cs typeface="Calibri" panose="020F0502020204030204" pitchFamily="34" charset="0"/>
              </a:rPr>
              <a:t>th</a:t>
            </a:r>
            <a:r>
              <a:rPr lang="en-US" sz="2800" dirty="0">
                <a:latin typeface="Calibri" panose="020F0502020204030204" pitchFamily="34" charset="0"/>
                <a:cs typeface="Calibri" panose="020F0502020204030204" pitchFamily="34" charset="0"/>
              </a:rPr>
              <a:t> &amp; University</a:t>
            </a:r>
          </a:p>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Phone: 806.742.3851</a:t>
            </a:r>
          </a:p>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Fax: 806.742.1371</a:t>
            </a:r>
          </a:p>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Email: hrs.employee.services@ttu.edu</a:t>
            </a: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00" y="-88475"/>
            <a:ext cx="6989277" cy="2456442"/>
          </a:xfrm>
        </p:spPr>
        <p:txBody>
          <a:bodyPr>
            <a:normAutofit/>
          </a:bodyPr>
          <a:lstStyle/>
          <a:p>
            <a:r>
              <a:rPr lang="en-US" sz="3600" b="1" cap="none" dirty="0">
                <a:solidFill>
                  <a:schemeClr val="tx1"/>
                </a:solidFill>
                <a:latin typeface="Calibri" panose="020F0502020204030204" pitchFamily="34" charset="0"/>
                <a:cs typeface="Calibri" panose="020F0502020204030204" pitchFamily="34" charset="0"/>
              </a:rPr>
              <a:t>Summer Enrollment Information</a:t>
            </a:r>
          </a:p>
        </p:txBody>
      </p:sp>
      <p:sp>
        <p:nvSpPr>
          <p:cNvPr id="7" name="Content Placeholder 6">
            <a:extLst>
              <a:ext uri="{FF2B5EF4-FFF2-40B4-BE49-F238E27FC236}">
                <a16:creationId xmlns:a16="http://schemas.microsoft.com/office/drawing/2014/main" id="{1850BBDB-3291-4EA1-B783-8AA323DCA54A}"/>
              </a:ext>
            </a:extLst>
          </p:cNvPr>
          <p:cNvSpPr>
            <a:spLocks noGrp="1"/>
          </p:cNvSpPr>
          <p:nvPr>
            <p:ph idx="1"/>
          </p:nvPr>
        </p:nvSpPr>
        <p:spPr>
          <a:xfrm>
            <a:off x="404153" y="2019583"/>
            <a:ext cx="8127451" cy="2913144"/>
          </a:xfrm>
        </p:spPr>
        <p:txBody>
          <a:bodyPr>
            <a:normAutofit lnSpcReduction="10000"/>
          </a:bodyPr>
          <a:lstStyle/>
          <a:p>
            <a:r>
              <a:rPr lang="en-US" sz="2400" cap="none" baseline="30000" dirty="0">
                <a:latin typeface="Calibri" panose="020F0502020204030204" pitchFamily="34" charset="0"/>
                <a:cs typeface="Calibri" panose="020F0502020204030204" pitchFamily="34" charset="0"/>
              </a:rPr>
              <a:t>June 28th – July 17th	</a:t>
            </a:r>
          </a:p>
          <a:p>
            <a:pPr lvl="1"/>
            <a:r>
              <a:rPr lang="en-US" sz="2400" cap="none" baseline="30000" dirty="0">
                <a:latin typeface="Calibri" panose="020F0502020204030204" pitchFamily="34" charset="0"/>
                <a:cs typeface="Calibri" panose="020F0502020204030204" pitchFamily="34" charset="0"/>
              </a:rPr>
              <a:t>Changes made will be effective September 1st</a:t>
            </a:r>
          </a:p>
          <a:p>
            <a:r>
              <a:rPr lang="en-US" sz="2400" cap="none" baseline="30000" dirty="0">
                <a:latin typeface="Calibri" panose="020F0502020204030204" pitchFamily="34" charset="0"/>
                <a:cs typeface="Calibri" panose="020F0502020204030204" pitchFamily="34" charset="0"/>
              </a:rPr>
              <a:t>EOI will be required for enrollment in Optional Life, Dependent Life, and Short &amp; Long-term disability</a:t>
            </a:r>
          </a:p>
          <a:p>
            <a:r>
              <a:rPr lang="en-US" sz="2400" cap="none" baseline="30000" dirty="0">
                <a:latin typeface="Calibri" panose="020F0502020204030204" pitchFamily="34" charset="0"/>
                <a:cs typeface="Calibri" panose="020F0502020204030204" pitchFamily="34" charset="0"/>
              </a:rPr>
              <a:t>All unused funds from Plan Year 2021 </a:t>
            </a:r>
            <a:r>
              <a:rPr lang="en-US" sz="2400" cap="none" baseline="30000" dirty="0" err="1">
                <a:latin typeface="Calibri" panose="020F0502020204030204" pitchFamily="34" charset="0"/>
                <a:cs typeface="Calibri" panose="020F0502020204030204" pitchFamily="34" charset="0"/>
              </a:rPr>
              <a:t>TexFlex</a:t>
            </a:r>
            <a:r>
              <a:rPr lang="en-US" sz="2400" cap="none" baseline="30000" dirty="0">
                <a:latin typeface="Calibri" panose="020F0502020204030204" pitchFamily="34" charset="0"/>
                <a:cs typeface="Calibri" panose="020F0502020204030204" pitchFamily="34" charset="0"/>
              </a:rPr>
              <a:t> health, dependent, and limited-purpose accounts will be carried over to Plan Year 2022</a:t>
            </a:r>
          </a:p>
          <a:p>
            <a:r>
              <a:rPr lang="en-US" sz="2400" cap="none" baseline="30000" dirty="0" err="1">
                <a:latin typeface="Calibri" panose="020F0502020204030204" pitchFamily="34" charset="0"/>
                <a:cs typeface="Calibri" panose="020F0502020204030204" pitchFamily="34" charset="0"/>
              </a:rPr>
              <a:t>TexFlex</a:t>
            </a:r>
            <a:r>
              <a:rPr lang="en-US" sz="2400" cap="none" baseline="30000" dirty="0">
                <a:latin typeface="Calibri" panose="020F0502020204030204" pitchFamily="34" charset="0"/>
                <a:cs typeface="Calibri" panose="020F0502020204030204" pitchFamily="34" charset="0"/>
              </a:rPr>
              <a:t> administrator is changing from WageWorks to </a:t>
            </a:r>
            <a:r>
              <a:rPr lang="en-US" sz="2400" cap="none" baseline="30000" dirty="0" err="1">
                <a:latin typeface="Calibri" panose="020F0502020204030204" pitchFamily="34" charset="0"/>
                <a:cs typeface="Calibri" panose="020F0502020204030204" pitchFamily="34" charset="0"/>
              </a:rPr>
              <a:t>Payflex</a:t>
            </a:r>
            <a:endParaRPr lang="en-US" sz="2400" cap="none" baseline="30000" dirty="0">
              <a:latin typeface="Calibri" panose="020F0502020204030204" pitchFamily="34" charset="0"/>
              <a:cs typeface="Calibri" panose="020F0502020204030204" pitchFamily="34" charset="0"/>
            </a:endParaRPr>
          </a:p>
          <a:p>
            <a:r>
              <a:rPr lang="en-US" sz="2400" cap="none" baseline="30000" dirty="0">
                <a:latin typeface="Calibri" panose="020F0502020204030204" pitchFamily="34" charset="0"/>
                <a:cs typeface="Calibri" panose="020F0502020204030204" pitchFamily="34" charset="0"/>
              </a:rPr>
              <a:t>Register for ERS Webinars through the ERS Events Page at www.ers.texas.gov</a:t>
            </a: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00" y="-88475"/>
            <a:ext cx="6989277" cy="2456442"/>
          </a:xfrm>
        </p:spPr>
        <p:txBody>
          <a:bodyPr>
            <a:normAutofit/>
          </a:bodyPr>
          <a:lstStyle/>
          <a:p>
            <a:r>
              <a:rPr lang="en-US" sz="3600" b="1" cap="none" dirty="0">
                <a:solidFill>
                  <a:schemeClr val="tx1"/>
                </a:solidFill>
                <a:latin typeface="Calibri" panose="020F0502020204030204" pitchFamily="34" charset="0"/>
                <a:cs typeface="Calibri" panose="020F0502020204030204" pitchFamily="34" charset="0"/>
              </a:rPr>
              <a:t>Summer Enrollment Instructions</a:t>
            </a:r>
          </a:p>
        </p:txBody>
      </p:sp>
      <p:sp>
        <p:nvSpPr>
          <p:cNvPr id="7" name="Content Placeholder 6">
            <a:extLst>
              <a:ext uri="{FF2B5EF4-FFF2-40B4-BE49-F238E27FC236}">
                <a16:creationId xmlns:a16="http://schemas.microsoft.com/office/drawing/2014/main" id="{1850BBDB-3291-4EA1-B783-8AA323DCA54A}"/>
              </a:ext>
            </a:extLst>
          </p:cNvPr>
          <p:cNvSpPr>
            <a:spLocks noGrp="1"/>
          </p:cNvSpPr>
          <p:nvPr>
            <p:ph idx="1"/>
          </p:nvPr>
        </p:nvSpPr>
        <p:spPr>
          <a:xfrm>
            <a:off x="404153" y="2019583"/>
            <a:ext cx="8127451" cy="2913144"/>
          </a:xfrm>
        </p:spPr>
        <p:txBody>
          <a:bodyPr>
            <a:normAutofit/>
          </a:bodyPr>
          <a:lstStyle/>
          <a:p>
            <a:r>
              <a:rPr lang="en-US" sz="2400" cap="none" baseline="30000" dirty="0">
                <a:latin typeface="Calibri" panose="020F0502020204030204" pitchFamily="34" charset="0"/>
                <a:cs typeface="Calibri" panose="020F0502020204030204" pitchFamily="34" charset="0"/>
              </a:rPr>
              <a:t>Login to your ERS </a:t>
            </a:r>
            <a:r>
              <a:rPr lang="en-US" sz="2400" cap="none" baseline="30000" dirty="0" err="1">
                <a:latin typeface="Calibri" panose="020F0502020204030204" pitchFamily="34" charset="0"/>
                <a:cs typeface="Calibri" panose="020F0502020204030204" pitchFamily="34" charset="0"/>
              </a:rPr>
              <a:t>OnLine</a:t>
            </a:r>
            <a:r>
              <a:rPr lang="en-US" sz="2400" cap="none" baseline="30000" dirty="0">
                <a:latin typeface="Calibri" panose="020F0502020204030204" pitchFamily="34" charset="0"/>
                <a:cs typeface="Calibri" panose="020F0502020204030204" pitchFamily="34" charset="0"/>
              </a:rPr>
              <a:t> Portal at </a:t>
            </a:r>
            <a:r>
              <a:rPr lang="en-US" sz="2400" cap="none" baseline="30000" dirty="0">
                <a:latin typeface="Calibri" panose="020F0502020204030204" pitchFamily="34" charset="0"/>
                <a:cs typeface="Calibri" panose="020F0502020204030204" pitchFamily="34" charset="0"/>
                <a:hlinkClick r:id="rId2"/>
              </a:rPr>
              <a:t>www.ers.texas.gov</a:t>
            </a:r>
            <a:endParaRPr lang="en-US" sz="2400" cap="none" baseline="30000" dirty="0">
              <a:latin typeface="Calibri" panose="020F0502020204030204" pitchFamily="34" charset="0"/>
              <a:cs typeface="Calibri" panose="020F0502020204030204" pitchFamily="34" charset="0"/>
            </a:endParaRPr>
          </a:p>
          <a:p>
            <a:r>
              <a:rPr lang="en-US" sz="2400" cap="none" baseline="30000" dirty="0">
                <a:latin typeface="Calibri" panose="020F0502020204030204" pitchFamily="34" charset="0"/>
                <a:cs typeface="Calibri" panose="020F0502020204030204" pitchFamily="34" charset="0"/>
              </a:rPr>
              <a:t>Click Benefits Enrollment</a:t>
            </a:r>
          </a:p>
          <a:p>
            <a:r>
              <a:rPr lang="en-US" sz="2400" cap="none" baseline="30000" dirty="0">
                <a:latin typeface="Calibri" panose="020F0502020204030204" pitchFamily="34" charset="0"/>
                <a:cs typeface="Calibri" panose="020F0502020204030204" pitchFamily="34" charset="0"/>
              </a:rPr>
              <a:t>Follow the prompts through Annual Enrollment</a:t>
            </a:r>
          </a:p>
          <a:p>
            <a:r>
              <a:rPr lang="en-US" sz="2400" cap="none" baseline="30000" dirty="0">
                <a:latin typeface="Calibri" panose="020F0502020204030204" pitchFamily="34" charset="0"/>
                <a:cs typeface="Calibri" panose="020F0502020204030204" pitchFamily="34" charset="0"/>
              </a:rPr>
              <a:t>Make sure you hit Submit/Finalize after making elections</a:t>
            </a:r>
          </a:p>
          <a:p>
            <a:r>
              <a:rPr lang="en-US" sz="2400" cap="none" baseline="30000" dirty="0">
                <a:latin typeface="Calibri" panose="020F0502020204030204" pitchFamily="34" charset="0"/>
                <a:cs typeface="Calibri" panose="020F0502020204030204" pitchFamily="34" charset="0"/>
              </a:rPr>
              <a:t>You will receive an email confirmation of your changes from ERS - please retain this for your records</a:t>
            </a:r>
          </a:p>
        </p:txBody>
      </p:sp>
    </p:spTree>
    <p:extLst>
      <p:ext uri="{BB962C8B-B14F-4D97-AF65-F5344CB8AC3E}">
        <p14:creationId xmlns:p14="http://schemas.microsoft.com/office/powerpoint/2010/main" val="89283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00" y="134224"/>
            <a:ext cx="6989277" cy="1400962"/>
          </a:xfrm>
        </p:spPr>
        <p:txBody>
          <a:bodyPr>
            <a:normAutofit/>
          </a:bodyPr>
          <a:lstStyle/>
          <a:p>
            <a:r>
              <a:rPr lang="en-US" sz="3600" b="1" cap="none" dirty="0" err="1">
                <a:solidFill>
                  <a:schemeClr val="tx1"/>
                </a:solidFill>
                <a:latin typeface="Calibri" panose="020F0502020204030204" pitchFamily="34" charset="0"/>
                <a:cs typeface="Calibri" panose="020F0502020204030204" pitchFamily="34" charset="0"/>
              </a:rPr>
              <a:t>TexFlex</a:t>
            </a:r>
            <a:r>
              <a:rPr lang="en-US" sz="3600" b="1" cap="none" dirty="0">
                <a:solidFill>
                  <a:schemeClr val="tx1"/>
                </a:solidFill>
                <a:latin typeface="Calibri" panose="020F0502020204030204" pitchFamily="34" charset="0"/>
                <a:cs typeface="Calibri" panose="020F0502020204030204" pitchFamily="34" charset="0"/>
              </a:rPr>
              <a:t> Health Care FSA</a:t>
            </a:r>
          </a:p>
        </p:txBody>
      </p:sp>
      <p:sp>
        <p:nvSpPr>
          <p:cNvPr id="6" name="Content Placeholder 5">
            <a:extLst>
              <a:ext uri="{FF2B5EF4-FFF2-40B4-BE49-F238E27FC236}">
                <a16:creationId xmlns:a16="http://schemas.microsoft.com/office/drawing/2014/main" id="{B797C85D-FC13-4797-AA23-85B7F55C9409}"/>
              </a:ext>
            </a:extLst>
          </p:cNvPr>
          <p:cNvSpPr>
            <a:spLocks noGrp="1"/>
          </p:cNvSpPr>
          <p:nvPr>
            <p:ph idx="1"/>
          </p:nvPr>
        </p:nvSpPr>
        <p:spPr>
          <a:xfrm>
            <a:off x="2054658" y="1227926"/>
            <a:ext cx="7905461" cy="1851346"/>
          </a:xfrm>
        </p:spPr>
        <p:txBody>
          <a:bodyPr>
            <a:normAutofit/>
          </a:bodyPr>
          <a:lstStyle/>
          <a:p>
            <a:pPr marL="0" indent="0" algn="ctr">
              <a:buNone/>
            </a:pPr>
            <a:r>
              <a:rPr lang="en-US" sz="1900" cap="none" dirty="0">
                <a:latin typeface="Calibri" panose="020F0502020204030204" pitchFamily="34" charset="0"/>
                <a:cs typeface="Calibri" panose="020F0502020204030204" pitchFamily="34" charset="0"/>
              </a:rPr>
              <a:t>Allows you to set aside money pre-tax from your paycheck to cover eligible out-of-pocket health care expenses</a:t>
            </a:r>
          </a:p>
          <a:p>
            <a:pPr algn="ctr"/>
            <a:r>
              <a:rPr lang="en-US" sz="1900" cap="none" dirty="0">
                <a:latin typeface="Calibri" panose="020F0502020204030204" pitchFamily="34" charset="0"/>
                <a:cs typeface="Calibri" panose="020F0502020204030204" pitchFamily="34" charset="0"/>
              </a:rPr>
              <a:t>Available only to </a:t>
            </a:r>
            <a:r>
              <a:rPr lang="en-US" sz="1900" b="1" cap="none" dirty="0" err="1">
                <a:latin typeface="Calibri" panose="020F0502020204030204" pitchFamily="34" charset="0"/>
                <a:cs typeface="Calibri" panose="020F0502020204030204" pitchFamily="34" charset="0"/>
              </a:rPr>
              <a:t>HealthSelect</a:t>
            </a:r>
            <a:r>
              <a:rPr lang="en-US" sz="1900" b="1" cap="none" dirty="0">
                <a:latin typeface="Calibri" panose="020F0502020204030204" pitchFamily="34" charset="0"/>
                <a:cs typeface="Calibri" panose="020F0502020204030204" pitchFamily="34" charset="0"/>
              </a:rPr>
              <a:t> of Texas </a:t>
            </a:r>
            <a:r>
              <a:rPr lang="en-US" sz="1900" cap="none" dirty="0">
                <a:latin typeface="Calibri" panose="020F0502020204030204" pitchFamily="34" charset="0"/>
                <a:cs typeface="Calibri" panose="020F0502020204030204" pitchFamily="34" charset="0"/>
              </a:rPr>
              <a:t>participants</a:t>
            </a:r>
          </a:p>
          <a:p>
            <a:pPr marL="0" indent="0" algn="ctr">
              <a:buNone/>
            </a:pPr>
            <a:endParaRPr lang="en-US" sz="1900" cap="none"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F30BBF1-2573-4CE8-AC37-447FAC426F6A}"/>
              </a:ext>
            </a:extLst>
          </p:cNvPr>
          <p:cNvSpPr txBox="1"/>
          <p:nvPr/>
        </p:nvSpPr>
        <p:spPr>
          <a:xfrm>
            <a:off x="6478660" y="5831048"/>
            <a:ext cx="4903009" cy="369332"/>
          </a:xfrm>
          <a:prstGeom prst="rect">
            <a:avLst/>
          </a:prstGeom>
          <a:noFill/>
        </p:spPr>
        <p:txBody>
          <a:bodyPr wrap="none" rtlCol="0">
            <a:spAutoFit/>
          </a:bodyPr>
          <a:lstStyle/>
          <a:p>
            <a:r>
              <a:rPr lang="en-US" b="1" dirty="0">
                <a:solidFill>
                  <a:schemeClr val="bg1"/>
                </a:solidFill>
                <a:latin typeface="Calibri" panose="020F0502020204030204" pitchFamily="34" charset="0"/>
                <a:cs typeface="Calibri" panose="020F0502020204030204" pitchFamily="34" charset="0"/>
              </a:rPr>
              <a:t>See Pages 28-29 of New Employee Benefits Guide</a:t>
            </a:r>
          </a:p>
        </p:txBody>
      </p:sp>
      <p:graphicFrame>
        <p:nvGraphicFramePr>
          <p:cNvPr id="4" name="Table 4">
            <a:extLst>
              <a:ext uri="{FF2B5EF4-FFF2-40B4-BE49-F238E27FC236}">
                <a16:creationId xmlns:a16="http://schemas.microsoft.com/office/drawing/2014/main" id="{43364654-8330-45DE-8941-B113CDE9DA83}"/>
              </a:ext>
            </a:extLst>
          </p:cNvPr>
          <p:cNvGraphicFramePr>
            <a:graphicFrameLocks noGrp="1"/>
          </p:cNvGraphicFramePr>
          <p:nvPr>
            <p:extLst>
              <p:ext uri="{D42A27DB-BD31-4B8C-83A1-F6EECF244321}">
                <p14:modId xmlns:p14="http://schemas.microsoft.com/office/powerpoint/2010/main" val="850553249"/>
              </p:ext>
            </p:extLst>
          </p:nvPr>
        </p:nvGraphicFramePr>
        <p:xfrm>
          <a:off x="1019175" y="2638401"/>
          <a:ext cx="9925049" cy="2773680"/>
        </p:xfrm>
        <a:graphic>
          <a:graphicData uri="http://schemas.openxmlformats.org/drawingml/2006/table">
            <a:tbl>
              <a:tblPr firstRow="1" bandRow="1">
                <a:tableStyleId>{B301B821-A1FF-4177-AEE7-76D212191A09}</a:tableStyleId>
              </a:tblPr>
              <a:tblGrid>
                <a:gridCol w="3676650">
                  <a:extLst>
                    <a:ext uri="{9D8B030D-6E8A-4147-A177-3AD203B41FA5}">
                      <a16:colId xmlns:a16="http://schemas.microsoft.com/office/drawing/2014/main" val="2380411134"/>
                    </a:ext>
                  </a:extLst>
                </a:gridCol>
                <a:gridCol w="6248399">
                  <a:extLst>
                    <a:ext uri="{9D8B030D-6E8A-4147-A177-3AD203B41FA5}">
                      <a16:colId xmlns:a16="http://schemas.microsoft.com/office/drawing/2014/main" val="2436499643"/>
                    </a:ext>
                  </a:extLst>
                </a:gridCol>
              </a:tblGrid>
              <a:tr h="317489">
                <a:tc>
                  <a:txBody>
                    <a:bodyPr/>
                    <a:lstStyle/>
                    <a:p>
                      <a:pPr algn="ctr"/>
                      <a:endParaRPr lang="en-US" dirty="0"/>
                    </a:p>
                  </a:txBody>
                  <a:tcPr/>
                </a:tc>
                <a:tc>
                  <a:txBody>
                    <a:bodyPr/>
                    <a:lstStyle/>
                    <a:p>
                      <a:pPr algn="ctr"/>
                      <a:r>
                        <a:rPr lang="en-US" b="1" dirty="0">
                          <a:latin typeface="Calibri" panose="020F0502020204030204" pitchFamily="34" charset="0"/>
                          <a:cs typeface="Calibri" panose="020F0502020204030204" pitchFamily="34" charset="0"/>
                        </a:rPr>
                        <a:t>Health Care FSA</a:t>
                      </a:r>
                    </a:p>
                  </a:txBody>
                  <a:tcPr/>
                </a:tc>
                <a:extLst>
                  <a:ext uri="{0D108BD9-81ED-4DB2-BD59-A6C34878D82A}">
                    <a16:rowId xmlns:a16="http://schemas.microsoft.com/office/drawing/2014/main" val="307294835"/>
                  </a:ext>
                </a:extLst>
              </a:tr>
              <a:tr h="502691">
                <a:tc>
                  <a:txBody>
                    <a:bodyPr/>
                    <a:lstStyle/>
                    <a:p>
                      <a:pPr algn="ctr"/>
                      <a:r>
                        <a:rPr lang="en-US" sz="1600" b="1" dirty="0">
                          <a:latin typeface="Calibri" panose="020F0502020204030204" pitchFamily="34" charset="0"/>
                          <a:cs typeface="Calibri" panose="020F0502020204030204" pitchFamily="34" charset="0"/>
                        </a:rPr>
                        <a:t>Annual Contribution</a:t>
                      </a:r>
                    </a:p>
                    <a:p>
                      <a:pPr algn="ctr"/>
                      <a:r>
                        <a:rPr lang="en-US" sz="1600" b="1" dirty="0">
                          <a:latin typeface="Calibri" panose="020F0502020204030204" pitchFamily="34" charset="0"/>
                          <a:cs typeface="Calibri" panose="020F0502020204030204" pitchFamily="34" charset="0"/>
                        </a:rPr>
                        <a:t>(Plan Year September 1 to August 31)</a:t>
                      </a:r>
                    </a:p>
                  </a:txBody>
                  <a:tcPr/>
                </a:tc>
                <a:tc>
                  <a:txBody>
                    <a:bodyPr/>
                    <a:lstStyle/>
                    <a:p>
                      <a:pPr algn="ctr"/>
                      <a:r>
                        <a:rPr lang="en-US" sz="1600" dirty="0">
                          <a:latin typeface="Calibri" panose="020F0502020204030204" pitchFamily="34" charset="0"/>
                          <a:cs typeface="Calibri" panose="020F0502020204030204" pitchFamily="34" charset="0"/>
                        </a:rPr>
                        <a:t>Minimum: $180</a:t>
                      </a:r>
                    </a:p>
                    <a:p>
                      <a:pPr algn="ctr"/>
                      <a:r>
                        <a:rPr lang="en-US" sz="1600" dirty="0">
                          <a:latin typeface="Calibri" panose="020F0502020204030204" pitchFamily="34" charset="0"/>
                          <a:cs typeface="Calibri" panose="020F0502020204030204" pitchFamily="34" charset="0"/>
                        </a:rPr>
                        <a:t>Maximum: $2,750</a:t>
                      </a:r>
                    </a:p>
                  </a:txBody>
                  <a:tcPr/>
                </a:tc>
                <a:extLst>
                  <a:ext uri="{0D108BD9-81ED-4DB2-BD59-A6C34878D82A}">
                    <a16:rowId xmlns:a16="http://schemas.microsoft.com/office/drawing/2014/main" val="1563685556"/>
                  </a:ext>
                </a:extLst>
              </a:tr>
              <a:tr h="464087">
                <a:tc>
                  <a:txBody>
                    <a:bodyPr/>
                    <a:lstStyle/>
                    <a:p>
                      <a:pPr algn="ctr"/>
                      <a:r>
                        <a:rPr lang="en-US" sz="1600" b="1" dirty="0">
                          <a:latin typeface="Calibri" panose="020F0502020204030204" pitchFamily="34" charset="0"/>
                          <a:cs typeface="Calibri" panose="020F0502020204030204" pitchFamily="34" charset="0"/>
                        </a:rPr>
                        <a:t>Eligible Expenses</a:t>
                      </a:r>
                    </a:p>
                  </a:txBody>
                  <a:tcPr/>
                </a:tc>
                <a:tc>
                  <a:txBody>
                    <a:bodyPr/>
                    <a:lstStyle/>
                    <a:p>
                      <a:pPr algn="ctr"/>
                      <a:r>
                        <a:rPr lang="en-US" sz="1600" dirty="0">
                          <a:latin typeface="Calibri" panose="020F0502020204030204" pitchFamily="34" charset="0"/>
                          <a:cs typeface="Calibri" panose="020F0502020204030204" pitchFamily="34" charset="0"/>
                        </a:rPr>
                        <a:t>Medical, dental, vision, and prescription drug expenses, including copays and coinsurance</a:t>
                      </a:r>
                    </a:p>
                  </a:txBody>
                  <a:tcPr/>
                </a:tc>
                <a:extLst>
                  <a:ext uri="{0D108BD9-81ED-4DB2-BD59-A6C34878D82A}">
                    <a16:rowId xmlns:a16="http://schemas.microsoft.com/office/drawing/2014/main" val="1308705720"/>
                  </a:ext>
                </a:extLst>
              </a:tr>
              <a:tr h="291032">
                <a:tc>
                  <a:txBody>
                    <a:bodyPr/>
                    <a:lstStyle/>
                    <a:p>
                      <a:pPr algn="ctr"/>
                      <a:r>
                        <a:rPr lang="en-US" sz="1600" b="1" dirty="0">
                          <a:latin typeface="Calibri" panose="020F0502020204030204" pitchFamily="34" charset="0"/>
                          <a:cs typeface="Calibri" panose="020F0502020204030204" pitchFamily="34" charset="0"/>
                        </a:rPr>
                        <a:t>Debit Card</a:t>
                      </a:r>
                    </a:p>
                  </a:txBody>
                  <a:tcPr/>
                </a:tc>
                <a:tc>
                  <a:txBody>
                    <a:bodyPr/>
                    <a:lstStyle/>
                    <a:p>
                      <a:pPr algn="ctr"/>
                      <a:r>
                        <a:rPr lang="en-US" sz="1600" dirty="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348055087"/>
                  </a:ext>
                </a:extLst>
              </a:tr>
              <a:tr h="291032">
                <a:tc>
                  <a:txBody>
                    <a:bodyPr/>
                    <a:lstStyle/>
                    <a:p>
                      <a:pPr algn="ctr"/>
                      <a:r>
                        <a:rPr lang="en-US" sz="1600" b="1" dirty="0">
                          <a:latin typeface="Calibri" panose="020F0502020204030204" pitchFamily="34" charset="0"/>
                          <a:cs typeface="Calibri" panose="020F0502020204030204" pitchFamily="34" charset="0"/>
                        </a:rPr>
                        <a:t>Rollover</a:t>
                      </a:r>
                    </a:p>
                  </a:txBody>
                  <a:tcPr/>
                </a:tc>
                <a:tc>
                  <a:txBody>
                    <a:bodyPr/>
                    <a:lstStyle/>
                    <a:p>
                      <a:pPr algn="ctr"/>
                      <a:r>
                        <a:rPr lang="en-US" sz="1600" dirty="0">
                          <a:latin typeface="Calibri" panose="020F0502020204030204" pitchFamily="34" charset="0"/>
                          <a:cs typeface="Calibri" panose="020F0502020204030204" pitchFamily="34" charset="0"/>
                        </a:rPr>
                        <a:t>Up to $550 </a:t>
                      </a:r>
                    </a:p>
                  </a:txBody>
                  <a:tcPr/>
                </a:tc>
                <a:extLst>
                  <a:ext uri="{0D108BD9-81ED-4DB2-BD59-A6C34878D82A}">
                    <a16:rowId xmlns:a16="http://schemas.microsoft.com/office/drawing/2014/main" val="841380842"/>
                  </a:ext>
                </a:extLst>
              </a:tr>
              <a:tr h="502691">
                <a:tc>
                  <a:txBody>
                    <a:bodyPr/>
                    <a:lstStyle/>
                    <a:p>
                      <a:pPr algn="ctr"/>
                      <a:r>
                        <a:rPr lang="en-US" sz="1600" b="1" dirty="0">
                          <a:latin typeface="Calibri" panose="020F0502020204030204" pitchFamily="34" charset="0"/>
                          <a:cs typeface="Calibri" panose="020F0502020204030204" pitchFamily="34" charset="0"/>
                        </a:rPr>
                        <a:t>Submit Claims</a:t>
                      </a:r>
                    </a:p>
                  </a:txBody>
                  <a:tcPr/>
                </a:tc>
                <a:tc>
                  <a:txBody>
                    <a:bodyPr/>
                    <a:lstStyle/>
                    <a:p>
                      <a:pPr algn="ctr"/>
                      <a:r>
                        <a:rPr lang="en-US" sz="1600" dirty="0">
                          <a:latin typeface="Calibri" panose="020F0502020204030204" pitchFamily="34" charset="0"/>
                          <a:cs typeface="Calibri" panose="020F0502020204030204" pitchFamily="34" charset="0"/>
                        </a:rPr>
                        <a:t>Submit all claims by December 31</a:t>
                      </a:r>
                      <a:r>
                        <a:rPr lang="en-US" sz="1600" baseline="30000" dirty="0">
                          <a:latin typeface="Calibri" panose="020F0502020204030204" pitchFamily="34" charset="0"/>
                          <a:cs typeface="Calibri" panose="020F0502020204030204" pitchFamily="34" charset="0"/>
                        </a:rPr>
                        <a:t>st</a:t>
                      </a:r>
                      <a:r>
                        <a:rPr lang="en-US" sz="1600" dirty="0">
                          <a:latin typeface="Calibri" panose="020F0502020204030204" pitchFamily="34" charset="0"/>
                          <a:cs typeface="Calibri" panose="020F0502020204030204" pitchFamily="34" charset="0"/>
                        </a:rPr>
                        <a:t> for expenses incurred between September 1 and August 31</a:t>
                      </a:r>
                    </a:p>
                  </a:txBody>
                  <a:tcPr/>
                </a:tc>
                <a:extLst>
                  <a:ext uri="{0D108BD9-81ED-4DB2-BD59-A6C34878D82A}">
                    <a16:rowId xmlns:a16="http://schemas.microsoft.com/office/drawing/2014/main" val="2648046392"/>
                  </a:ext>
                </a:extLst>
              </a:tr>
            </a:tbl>
          </a:graphicData>
        </a:graphic>
      </p:graphicFrame>
    </p:spTree>
    <p:extLst>
      <p:ext uri="{BB962C8B-B14F-4D97-AF65-F5344CB8AC3E}">
        <p14:creationId xmlns:p14="http://schemas.microsoft.com/office/powerpoint/2010/main" val="372118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00" y="134224"/>
            <a:ext cx="6989277" cy="1400962"/>
          </a:xfrm>
        </p:spPr>
        <p:txBody>
          <a:bodyPr>
            <a:normAutofit/>
          </a:bodyPr>
          <a:lstStyle/>
          <a:p>
            <a:r>
              <a:rPr lang="en-US" sz="3600" b="1" cap="none" dirty="0" err="1">
                <a:solidFill>
                  <a:schemeClr val="tx1"/>
                </a:solidFill>
                <a:latin typeface="Calibri" panose="020F0502020204030204" pitchFamily="34" charset="0"/>
                <a:cs typeface="Calibri" panose="020F0502020204030204" pitchFamily="34" charset="0"/>
              </a:rPr>
              <a:t>TexFlex</a:t>
            </a:r>
            <a:r>
              <a:rPr lang="en-US" sz="3600" b="1" cap="none" dirty="0">
                <a:solidFill>
                  <a:schemeClr val="tx1"/>
                </a:solidFill>
                <a:latin typeface="Calibri" panose="020F0502020204030204" pitchFamily="34" charset="0"/>
                <a:cs typeface="Calibri" panose="020F0502020204030204" pitchFamily="34" charset="0"/>
              </a:rPr>
              <a:t> Dependent Care Account</a:t>
            </a:r>
          </a:p>
        </p:txBody>
      </p:sp>
      <p:sp>
        <p:nvSpPr>
          <p:cNvPr id="6" name="Content Placeholder 5">
            <a:extLst>
              <a:ext uri="{FF2B5EF4-FFF2-40B4-BE49-F238E27FC236}">
                <a16:creationId xmlns:a16="http://schemas.microsoft.com/office/drawing/2014/main" id="{B797C85D-FC13-4797-AA23-85B7F55C9409}"/>
              </a:ext>
            </a:extLst>
          </p:cNvPr>
          <p:cNvSpPr>
            <a:spLocks noGrp="1"/>
          </p:cNvSpPr>
          <p:nvPr>
            <p:ph idx="1"/>
          </p:nvPr>
        </p:nvSpPr>
        <p:spPr>
          <a:xfrm>
            <a:off x="2028968" y="834704"/>
            <a:ext cx="7905461" cy="1400963"/>
          </a:xfrm>
        </p:spPr>
        <p:txBody>
          <a:bodyPr>
            <a:normAutofit/>
          </a:bodyPr>
          <a:lstStyle/>
          <a:p>
            <a:pPr marL="0" indent="0" algn="ctr">
              <a:buNone/>
            </a:pPr>
            <a:r>
              <a:rPr lang="en-US" sz="1900" cap="none" dirty="0">
                <a:latin typeface="Calibri" panose="020F0502020204030204" pitchFamily="34" charset="0"/>
                <a:cs typeface="Calibri" panose="020F0502020204030204" pitchFamily="34" charset="0"/>
              </a:rPr>
              <a:t>Allows you to set aside money pre-tax from your paycheck to cover eligible dependent care expenses</a:t>
            </a:r>
          </a:p>
        </p:txBody>
      </p:sp>
      <p:sp>
        <p:nvSpPr>
          <p:cNvPr id="3" name="TextBox 2">
            <a:extLst>
              <a:ext uri="{FF2B5EF4-FFF2-40B4-BE49-F238E27FC236}">
                <a16:creationId xmlns:a16="http://schemas.microsoft.com/office/drawing/2014/main" id="{FF30BBF1-2573-4CE8-AC37-447FAC426F6A}"/>
              </a:ext>
            </a:extLst>
          </p:cNvPr>
          <p:cNvSpPr txBox="1"/>
          <p:nvPr/>
        </p:nvSpPr>
        <p:spPr>
          <a:xfrm>
            <a:off x="6478660" y="5831048"/>
            <a:ext cx="4903009" cy="369332"/>
          </a:xfrm>
          <a:prstGeom prst="rect">
            <a:avLst/>
          </a:prstGeom>
          <a:noFill/>
        </p:spPr>
        <p:txBody>
          <a:bodyPr wrap="none" rtlCol="0">
            <a:spAutoFit/>
          </a:bodyPr>
          <a:lstStyle/>
          <a:p>
            <a:r>
              <a:rPr lang="en-US" b="1" dirty="0">
                <a:solidFill>
                  <a:schemeClr val="bg1"/>
                </a:solidFill>
                <a:latin typeface="Calibri" panose="020F0502020204030204" pitchFamily="34" charset="0"/>
                <a:cs typeface="Calibri" panose="020F0502020204030204" pitchFamily="34" charset="0"/>
              </a:rPr>
              <a:t>See Pages 28-29 of New Employee Benefits Guide</a:t>
            </a:r>
          </a:p>
        </p:txBody>
      </p:sp>
      <p:graphicFrame>
        <p:nvGraphicFramePr>
          <p:cNvPr id="4" name="Table 4">
            <a:extLst>
              <a:ext uri="{FF2B5EF4-FFF2-40B4-BE49-F238E27FC236}">
                <a16:creationId xmlns:a16="http://schemas.microsoft.com/office/drawing/2014/main" id="{43364654-8330-45DE-8941-B113CDE9DA83}"/>
              </a:ext>
            </a:extLst>
          </p:cNvPr>
          <p:cNvGraphicFramePr>
            <a:graphicFrameLocks noGrp="1"/>
          </p:cNvGraphicFramePr>
          <p:nvPr>
            <p:extLst>
              <p:ext uri="{D42A27DB-BD31-4B8C-83A1-F6EECF244321}">
                <p14:modId xmlns:p14="http://schemas.microsoft.com/office/powerpoint/2010/main" val="1403959456"/>
              </p:ext>
            </p:extLst>
          </p:nvPr>
        </p:nvGraphicFramePr>
        <p:xfrm>
          <a:off x="1019173" y="2042160"/>
          <a:ext cx="9925049" cy="2773680"/>
        </p:xfrm>
        <a:graphic>
          <a:graphicData uri="http://schemas.openxmlformats.org/drawingml/2006/table">
            <a:tbl>
              <a:tblPr firstRow="1" bandRow="1">
                <a:tableStyleId>{B301B821-A1FF-4177-AEE7-76D212191A09}</a:tableStyleId>
              </a:tblPr>
              <a:tblGrid>
                <a:gridCol w="3676650">
                  <a:extLst>
                    <a:ext uri="{9D8B030D-6E8A-4147-A177-3AD203B41FA5}">
                      <a16:colId xmlns:a16="http://schemas.microsoft.com/office/drawing/2014/main" val="2380411134"/>
                    </a:ext>
                  </a:extLst>
                </a:gridCol>
                <a:gridCol w="6248399">
                  <a:extLst>
                    <a:ext uri="{9D8B030D-6E8A-4147-A177-3AD203B41FA5}">
                      <a16:colId xmlns:a16="http://schemas.microsoft.com/office/drawing/2014/main" val="2436499643"/>
                    </a:ext>
                  </a:extLst>
                </a:gridCol>
              </a:tblGrid>
              <a:tr h="317489">
                <a:tc>
                  <a:txBody>
                    <a:bodyPr/>
                    <a:lstStyle/>
                    <a:p>
                      <a:pPr algn="ctr"/>
                      <a:endParaRPr lang="en-US" dirty="0"/>
                    </a:p>
                  </a:txBody>
                  <a:tcPr/>
                </a:tc>
                <a:tc>
                  <a:txBody>
                    <a:bodyPr/>
                    <a:lstStyle/>
                    <a:p>
                      <a:pPr algn="ctr"/>
                      <a:r>
                        <a:rPr lang="en-US" b="1" dirty="0">
                          <a:latin typeface="Calibri" panose="020F0502020204030204" pitchFamily="34" charset="0"/>
                          <a:cs typeface="Calibri" panose="020F0502020204030204" pitchFamily="34" charset="0"/>
                        </a:rPr>
                        <a:t>Dependent Care FSA</a:t>
                      </a:r>
                    </a:p>
                  </a:txBody>
                  <a:tcPr/>
                </a:tc>
                <a:extLst>
                  <a:ext uri="{0D108BD9-81ED-4DB2-BD59-A6C34878D82A}">
                    <a16:rowId xmlns:a16="http://schemas.microsoft.com/office/drawing/2014/main" val="307294835"/>
                  </a:ext>
                </a:extLst>
              </a:tr>
              <a:tr h="502691">
                <a:tc>
                  <a:txBody>
                    <a:bodyPr/>
                    <a:lstStyle/>
                    <a:p>
                      <a:pPr algn="ctr"/>
                      <a:r>
                        <a:rPr lang="en-US" sz="1600" b="1" dirty="0">
                          <a:latin typeface="Calibri" panose="020F0502020204030204" pitchFamily="34" charset="0"/>
                          <a:cs typeface="Calibri" panose="020F0502020204030204" pitchFamily="34" charset="0"/>
                        </a:rPr>
                        <a:t>Annual Contribution</a:t>
                      </a:r>
                    </a:p>
                    <a:p>
                      <a:pPr algn="ctr"/>
                      <a:r>
                        <a:rPr lang="en-US" sz="1600" b="1" dirty="0">
                          <a:latin typeface="Calibri" panose="020F0502020204030204" pitchFamily="34" charset="0"/>
                          <a:cs typeface="Calibri" panose="020F0502020204030204" pitchFamily="34" charset="0"/>
                        </a:rPr>
                        <a:t>(Plan Year September 1 to August 31)</a:t>
                      </a:r>
                    </a:p>
                  </a:txBody>
                  <a:tcPr/>
                </a:tc>
                <a:tc>
                  <a:txBody>
                    <a:bodyPr/>
                    <a:lstStyle/>
                    <a:p>
                      <a:pPr algn="ctr"/>
                      <a:r>
                        <a:rPr lang="en-US" sz="1600" dirty="0">
                          <a:latin typeface="Calibri" panose="020F0502020204030204" pitchFamily="34" charset="0"/>
                          <a:cs typeface="Calibri" panose="020F0502020204030204" pitchFamily="34" charset="0"/>
                        </a:rPr>
                        <a:t>Minimum: $180</a:t>
                      </a:r>
                    </a:p>
                    <a:p>
                      <a:pPr algn="ctr"/>
                      <a:r>
                        <a:rPr lang="en-US" sz="1600" dirty="0">
                          <a:latin typeface="Calibri" panose="020F0502020204030204" pitchFamily="34" charset="0"/>
                          <a:cs typeface="Calibri" panose="020F0502020204030204" pitchFamily="34" charset="0"/>
                        </a:rPr>
                        <a:t>Maximum: $5,000 per household</a:t>
                      </a:r>
                    </a:p>
                  </a:txBody>
                  <a:tcPr/>
                </a:tc>
                <a:extLst>
                  <a:ext uri="{0D108BD9-81ED-4DB2-BD59-A6C34878D82A}">
                    <a16:rowId xmlns:a16="http://schemas.microsoft.com/office/drawing/2014/main" val="1563685556"/>
                  </a:ext>
                </a:extLst>
              </a:tr>
              <a:tr h="464087">
                <a:tc>
                  <a:txBody>
                    <a:bodyPr/>
                    <a:lstStyle/>
                    <a:p>
                      <a:pPr algn="ctr"/>
                      <a:r>
                        <a:rPr lang="en-US" sz="1600" b="1" dirty="0">
                          <a:latin typeface="Calibri" panose="020F0502020204030204" pitchFamily="34" charset="0"/>
                          <a:cs typeface="Calibri" panose="020F0502020204030204" pitchFamily="34" charset="0"/>
                        </a:rPr>
                        <a:t>Eligible Expenses</a:t>
                      </a:r>
                    </a:p>
                  </a:txBody>
                  <a:tcPr/>
                </a:tc>
                <a:tc>
                  <a:txBody>
                    <a:bodyPr/>
                    <a:lstStyle/>
                    <a:p>
                      <a:pPr algn="ctr"/>
                      <a:r>
                        <a:rPr lang="en-US" sz="1600" dirty="0">
                          <a:latin typeface="Calibri" panose="020F0502020204030204" pitchFamily="34" charset="0"/>
                          <a:cs typeface="Calibri" panose="020F0502020204030204" pitchFamily="34" charset="0"/>
                        </a:rPr>
                        <a:t>Day care, before and after school care, and summer day camp for dependent children under age 13*</a:t>
                      </a:r>
                    </a:p>
                  </a:txBody>
                  <a:tcPr/>
                </a:tc>
                <a:extLst>
                  <a:ext uri="{0D108BD9-81ED-4DB2-BD59-A6C34878D82A}">
                    <a16:rowId xmlns:a16="http://schemas.microsoft.com/office/drawing/2014/main" val="1308705720"/>
                  </a:ext>
                </a:extLst>
              </a:tr>
              <a:tr h="291032">
                <a:tc>
                  <a:txBody>
                    <a:bodyPr/>
                    <a:lstStyle/>
                    <a:p>
                      <a:pPr algn="ctr"/>
                      <a:r>
                        <a:rPr lang="en-US" sz="1600" b="1" dirty="0">
                          <a:latin typeface="Calibri" panose="020F0502020204030204" pitchFamily="34" charset="0"/>
                          <a:cs typeface="Calibri" panose="020F0502020204030204" pitchFamily="34" charset="0"/>
                        </a:rPr>
                        <a:t>Debit Card</a:t>
                      </a:r>
                    </a:p>
                  </a:txBody>
                  <a:tcPr/>
                </a:tc>
                <a:tc>
                  <a:txBody>
                    <a:bodyPr/>
                    <a:lstStyle/>
                    <a:p>
                      <a:pPr algn="ctr"/>
                      <a:r>
                        <a:rPr lang="en-US" sz="1600" dirty="0">
                          <a:latin typeface="Calibri" panose="020F0502020204030204" pitchFamily="34" charset="0"/>
                          <a:cs typeface="Calibri" panose="020F0502020204030204" pitchFamily="34" charset="0"/>
                        </a:rPr>
                        <a:t>No</a:t>
                      </a:r>
                    </a:p>
                  </a:txBody>
                  <a:tcPr/>
                </a:tc>
                <a:extLst>
                  <a:ext uri="{0D108BD9-81ED-4DB2-BD59-A6C34878D82A}">
                    <a16:rowId xmlns:a16="http://schemas.microsoft.com/office/drawing/2014/main" val="348055087"/>
                  </a:ext>
                </a:extLst>
              </a:tr>
              <a:tr h="291032">
                <a:tc>
                  <a:txBody>
                    <a:bodyPr/>
                    <a:lstStyle/>
                    <a:p>
                      <a:pPr algn="ctr"/>
                      <a:r>
                        <a:rPr lang="en-US" sz="1600" b="1" dirty="0">
                          <a:latin typeface="Calibri" panose="020F0502020204030204" pitchFamily="34" charset="0"/>
                          <a:cs typeface="Calibri" panose="020F0502020204030204" pitchFamily="34" charset="0"/>
                        </a:rPr>
                        <a:t>Rollover</a:t>
                      </a:r>
                    </a:p>
                  </a:txBody>
                  <a:tcPr/>
                </a:tc>
                <a:tc>
                  <a:txBody>
                    <a:bodyPr/>
                    <a:lstStyle/>
                    <a:p>
                      <a:pPr algn="ctr"/>
                      <a:r>
                        <a:rPr lang="en-US" sz="1600" dirty="0">
                          <a:latin typeface="Calibri" panose="020F0502020204030204" pitchFamily="34" charset="0"/>
                          <a:cs typeface="Calibri" panose="020F0502020204030204" pitchFamily="34" charset="0"/>
                        </a:rPr>
                        <a:t>No</a:t>
                      </a:r>
                    </a:p>
                  </a:txBody>
                  <a:tcPr/>
                </a:tc>
                <a:extLst>
                  <a:ext uri="{0D108BD9-81ED-4DB2-BD59-A6C34878D82A}">
                    <a16:rowId xmlns:a16="http://schemas.microsoft.com/office/drawing/2014/main" val="841380842"/>
                  </a:ext>
                </a:extLst>
              </a:tr>
              <a:tr h="502691">
                <a:tc>
                  <a:txBody>
                    <a:bodyPr/>
                    <a:lstStyle/>
                    <a:p>
                      <a:pPr algn="ctr"/>
                      <a:r>
                        <a:rPr lang="en-US" sz="1600" b="1" dirty="0">
                          <a:latin typeface="Calibri" panose="020F0502020204030204" pitchFamily="34" charset="0"/>
                          <a:cs typeface="Calibri" panose="020F0502020204030204" pitchFamily="34" charset="0"/>
                        </a:rPr>
                        <a:t>Submit Claims</a:t>
                      </a:r>
                    </a:p>
                  </a:txBody>
                  <a:tcPr/>
                </a:tc>
                <a:tc>
                  <a:txBody>
                    <a:bodyPr/>
                    <a:lstStyle/>
                    <a:p>
                      <a:pPr algn="ctr"/>
                      <a:r>
                        <a:rPr lang="en-US" sz="1600" dirty="0">
                          <a:latin typeface="Calibri" panose="020F0502020204030204" pitchFamily="34" charset="0"/>
                          <a:cs typeface="Calibri" panose="020F0502020204030204" pitchFamily="34" charset="0"/>
                        </a:rPr>
                        <a:t>Submit all claims by December 31</a:t>
                      </a:r>
                      <a:r>
                        <a:rPr lang="en-US" sz="1600" baseline="30000" dirty="0">
                          <a:latin typeface="Calibri" panose="020F0502020204030204" pitchFamily="34" charset="0"/>
                          <a:cs typeface="Calibri" panose="020F0502020204030204" pitchFamily="34" charset="0"/>
                        </a:rPr>
                        <a:t>st</a:t>
                      </a:r>
                      <a:r>
                        <a:rPr lang="en-US" sz="1600" dirty="0">
                          <a:latin typeface="Calibri" panose="020F0502020204030204" pitchFamily="34" charset="0"/>
                          <a:cs typeface="Calibri" panose="020F0502020204030204" pitchFamily="34" charset="0"/>
                        </a:rPr>
                        <a:t> for expenses incurred between September 1 and August 31</a:t>
                      </a:r>
                    </a:p>
                  </a:txBody>
                  <a:tcPr/>
                </a:tc>
                <a:extLst>
                  <a:ext uri="{0D108BD9-81ED-4DB2-BD59-A6C34878D82A}">
                    <a16:rowId xmlns:a16="http://schemas.microsoft.com/office/drawing/2014/main" val="2648046392"/>
                  </a:ext>
                </a:extLst>
              </a:tr>
            </a:tbl>
          </a:graphicData>
        </a:graphic>
      </p:graphicFrame>
      <p:sp>
        <p:nvSpPr>
          <p:cNvPr id="7" name="TextBox 6">
            <a:extLst>
              <a:ext uri="{FF2B5EF4-FFF2-40B4-BE49-F238E27FC236}">
                <a16:creationId xmlns:a16="http://schemas.microsoft.com/office/drawing/2014/main" id="{9E2A50E4-2EE4-4981-839D-5F66BD91A86E}"/>
              </a:ext>
            </a:extLst>
          </p:cNvPr>
          <p:cNvSpPr txBox="1"/>
          <p:nvPr/>
        </p:nvSpPr>
        <p:spPr>
          <a:xfrm>
            <a:off x="3900880" y="5138148"/>
            <a:ext cx="4951355" cy="369332"/>
          </a:xfrm>
          <a:prstGeom prst="rect">
            <a:avLst/>
          </a:prstGeom>
          <a:noFill/>
        </p:spPr>
        <p:txBody>
          <a:bodyPr wrap="none" rtlCol="0">
            <a:spAutoFit/>
          </a:bodyPr>
          <a:lstStyle/>
          <a:p>
            <a:r>
              <a:rPr lang="en-US" dirty="0"/>
              <a:t>* </a:t>
            </a:r>
            <a:r>
              <a:rPr lang="en-US" sz="1600" dirty="0">
                <a:latin typeface="Calibri" panose="020F0502020204030204" pitchFamily="34" charset="0"/>
                <a:cs typeface="Calibri" panose="020F0502020204030204" pitchFamily="34" charset="0"/>
              </a:rPr>
              <a:t>Adult custodial care programs for qualifying dependents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336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00" y="134224"/>
            <a:ext cx="6989277" cy="1400962"/>
          </a:xfrm>
        </p:spPr>
        <p:txBody>
          <a:bodyPr>
            <a:normAutofit/>
          </a:bodyPr>
          <a:lstStyle/>
          <a:p>
            <a:r>
              <a:rPr lang="en-US" sz="3600" b="1" cap="none" dirty="0">
                <a:solidFill>
                  <a:schemeClr val="tx1"/>
                </a:solidFill>
                <a:latin typeface="Calibri" panose="020F0502020204030204" pitchFamily="34" charset="0"/>
                <a:cs typeface="Calibri" panose="020F0502020204030204" pitchFamily="34" charset="0"/>
              </a:rPr>
              <a:t>Dental Insurance</a:t>
            </a:r>
          </a:p>
        </p:txBody>
      </p:sp>
      <p:sp>
        <p:nvSpPr>
          <p:cNvPr id="3" name="TextBox 2">
            <a:extLst>
              <a:ext uri="{FF2B5EF4-FFF2-40B4-BE49-F238E27FC236}">
                <a16:creationId xmlns:a16="http://schemas.microsoft.com/office/drawing/2014/main" id="{FF30BBF1-2573-4CE8-AC37-447FAC426F6A}"/>
              </a:ext>
            </a:extLst>
          </p:cNvPr>
          <p:cNvSpPr txBox="1"/>
          <p:nvPr/>
        </p:nvSpPr>
        <p:spPr>
          <a:xfrm>
            <a:off x="6478660" y="5831048"/>
            <a:ext cx="4903009" cy="369332"/>
          </a:xfrm>
          <a:prstGeom prst="rect">
            <a:avLst/>
          </a:prstGeom>
          <a:noFill/>
        </p:spPr>
        <p:txBody>
          <a:bodyPr wrap="none" rtlCol="0">
            <a:spAutoFit/>
          </a:bodyPr>
          <a:lstStyle/>
          <a:p>
            <a:r>
              <a:rPr lang="en-US" b="1" dirty="0">
                <a:solidFill>
                  <a:schemeClr val="bg1"/>
                </a:solidFill>
                <a:latin typeface="Calibri" panose="020F0502020204030204" pitchFamily="34" charset="0"/>
                <a:cs typeface="Calibri" panose="020F0502020204030204" pitchFamily="34" charset="0"/>
              </a:rPr>
              <a:t>See Pages 22-23 of New Employee Benefits Guide</a:t>
            </a:r>
          </a:p>
        </p:txBody>
      </p:sp>
      <p:graphicFrame>
        <p:nvGraphicFramePr>
          <p:cNvPr id="4" name="Table 4">
            <a:extLst>
              <a:ext uri="{FF2B5EF4-FFF2-40B4-BE49-F238E27FC236}">
                <a16:creationId xmlns:a16="http://schemas.microsoft.com/office/drawing/2014/main" id="{43364654-8330-45DE-8941-B113CDE9DA83}"/>
              </a:ext>
            </a:extLst>
          </p:cNvPr>
          <p:cNvGraphicFramePr>
            <a:graphicFrameLocks noGrp="1"/>
          </p:cNvGraphicFramePr>
          <p:nvPr>
            <p:extLst>
              <p:ext uri="{D42A27DB-BD31-4B8C-83A1-F6EECF244321}">
                <p14:modId xmlns:p14="http://schemas.microsoft.com/office/powerpoint/2010/main" val="1344714495"/>
              </p:ext>
            </p:extLst>
          </p:nvPr>
        </p:nvGraphicFramePr>
        <p:xfrm>
          <a:off x="555587" y="1577132"/>
          <a:ext cx="10826082" cy="3306851"/>
        </p:xfrm>
        <a:graphic>
          <a:graphicData uri="http://schemas.openxmlformats.org/drawingml/2006/table">
            <a:tbl>
              <a:tblPr firstRow="1" bandRow="1">
                <a:tableStyleId>{B301B821-A1FF-4177-AEE7-76D212191A09}</a:tableStyleId>
              </a:tblPr>
              <a:tblGrid>
                <a:gridCol w="1155767">
                  <a:extLst>
                    <a:ext uri="{9D8B030D-6E8A-4147-A177-3AD203B41FA5}">
                      <a16:colId xmlns:a16="http://schemas.microsoft.com/office/drawing/2014/main" val="2380411134"/>
                    </a:ext>
                  </a:extLst>
                </a:gridCol>
                <a:gridCol w="1795244">
                  <a:extLst>
                    <a:ext uri="{9D8B030D-6E8A-4147-A177-3AD203B41FA5}">
                      <a16:colId xmlns:a16="http://schemas.microsoft.com/office/drawing/2014/main" val="2436499643"/>
                    </a:ext>
                  </a:extLst>
                </a:gridCol>
                <a:gridCol w="3624044">
                  <a:extLst>
                    <a:ext uri="{9D8B030D-6E8A-4147-A177-3AD203B41FA5}">
                      <a16:colId xmlns:a16="http://schemas.microsoft.com/office/drawing/2014/main" val="2155971150"/>
                    </a:ext>
                  </a:extLst>
                </a:gridCol>
                <a:gridCol w="4251027">
                  <a:extLst>
                    <a:ext uri="{9D8B030D-6E8A-4147-A177-3AD203B41FA5}">
                      <a16:colId xmlns:a16="http://schemas.microsoft.com/office/drawing/2014/main" val="1280900217"/>
                    </a:ext>
                  </a:extLst>
                </a:gridCol>
              </a:tblGrid>
              <a:tr h="317489">
                <a:tc>
                  <a:txBody>
                    <a:bodyPr/>
                    <a:lstStyle/>
                    <a:p>
                      <a:pPr algn="ctr"/>
                      <a:endParaRPr lang="en-US" sz="1400" dirty="0">
                        <a:latin typeface="Calibri" panose="020F0502020204030204" pitchFamily="34" charset="0"/>
                        <a:cs typeface="Calibri" panose="020F0502020204030204" pitchFamily="34" charset="0"/>
                      </a:endParaRPr>
                    </a:p>
                  </a:txBody>
                  <a:tcPr/>
                </a:tc>
                <a:tc>
                  <a:txBody>
                    <a:bodyPr/>
                    <a:lstStyle/>
                    <a:p>
                      <a:pPr algn="ctr"/>
                      <a:r>
                        <a:rPr lang="en-US" sz="1400" b="1" dirty="0">
                          <a:latin typeface="Calibri" panose="020F0502020204030204" pitchFamily="34" charset="0"/>
                          <a:cs typeface="Calibri" panose="020F0502020204030204" pitchFamily="34" charset="0"/>
                        </a:rPr>
                        <a:t>DeltaCare USA DHMO</a:t>
                      </a:r>
                    </a:p>
                  </a:txBody>
                  <a:tcPr/>
                </a:tc>
                <a:tc gridSpan="2">
                  <a:txBody>
                    <a:bodyPr/>
                    <a:lstStyle/>
                    <a:p>
                      <a:pPr algn="ctr"/>
                      <a:r>
                        <a:rPr lang="en-US" sz="1400" b="1" dirty="0">
                          <a:latin typeface="Calibri" panose="020F0502020204030204" pitchFamily="34" charset="0"/>
                          <a:cs typeface="Calibri" panose="020F0502020204030204" pitchFamily="34" charset="0"/>
                        </a:rPr>
                        <a:t>State of Texas Dental Choice Plan PPO</a:t>
                      </a:r>
                    </a:p>
                  </a:txBody>
                  <a:tcPr/>
                </a:tc>
                <a:tc hMerge="1">
                  <a:txBody>
                    <a:bodyPr/>
                    <a:lstStyle/>
                    <a:p>
                      <a:pPr algn="ctr"/>
                      <a:endParaRPr lang="en-US" sz="14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7294835"/>
                  </a:ext>
                </a:extLst>
              </a:tr>
              <a:tr h="502691">
                <a:tc>
                  <a:txBody>
                    <a:bodyPr/>
                    <a:lstStyle/>
                    <a:p>
                      <a:pPr algn="ctr"/>
                      <a:r>
                        <a:rPr lang="en-US" sz="1200" b="1" dirty="0">
                          <a:latin typeface="Calibri" panose="020F0502020204030204" pitchFamily="34" charset="0"/>
                          <a:cs typeface="Calibri" panose="020F0502020204030204" pitchFamily="34" charset="0"/>
                        </a:rPr>
                        <a:t>Can I go to any dentist?</a:t>
                      </a:r>
                    </a:p>
                  </a:txBody>
                  <a:tcPr/>
                </a:tc>
                <a:tc>
                  <a:txBody>
                    <a:bodyPr/>
                    <a:lstStyle/>
                    <a:p>
                      <a:pPr algn="ctr"/>
                      <a:r>
                        <a:rPr lang="en-US" sz="1200" dirty="0">
                          <a:latin typeface="Calibri" panose="020F0502020204030204" pitchFamily="34" charset="0"/>
                          <a:cs typeface="Calibri" panose="020F0502020204030204" pitchFamily="34" charset="0"/>
                        </a:rPr>
                        <a:t>You must designate a Primary Care Dentist</a:t>
                      </a:r>
                    </a:p>
                  </a:txBody>
                  <a:tcPr/>
                </a:tc>
                <a:tc>
                  <a:txBody>
                    <a:bodyPr/>
                    <a:lstStyle/>
                    <a:p>
                      <a:pPr algn="ctr"/>
                      <a:r>
                        <a:rPr lang="en-US" sz="1200" dirty="0">
                          <a:latin typeface="Calibri" panose="020F0502020204030204" pitchFamily="34" charset="0"/>
                          <a:cs typeface="Calibri" panose="020F0502020204030204" pitchFamily="34" charset="0"/>
                        </a:rPr>
                        <a:t>In-network/participating dentist</a:t>
                      </a:r>
                    </a:p>
                  </a:txBody>
                  <a:tcPr/>
                </a:tc>
                <a:tc>
                  <a:txBody>
                    <a:bodyPr/>
                    <a:lstStyle/>
                    <a:p>
                      <a:pPr algn="ctr"/>
                      <a:r>
                        <a:rPr lang="en-US" sz="1200" dirty="0">
                          <a:latin typeface="Calibri" panose="020F0502020204030204" pitchFamily="34" charset="0"/>
                          <a:cs typeface="Calibri" panose="020F0502020204030204" pitchFamily="34" charset="0"/>
                        </a:rPr>
                        <a:t>Out-of-network/non-participating dentist</a:t>
                      </a:r>
                    </a:p>
                  </a:txBody>
                  <a:tcPr/>
                </a:tc>
                <a:extLst>
                  <a:ext uri="{0D108BD9-81ED-4DB2-BD59-A6C34878D82A}">
                    <a16:rowId xmlns:a16="http://schemas.microsoft.com/office/drawing/2014/main" val="1563685556"/>
                  </a:ext>
                </a:extLst>
              </a:tr>
              <a:tr h="464087">
                <a:tc>
                  <a:txBody>
                    <a:bodyPr/>
                    <a:lstStyle/>
                    <a:p>
                      <a:pPr algn="ctr"/>
                      <a:r>
                        <a:rPr lang="en-US" sz="1200" b="1" dirty="0">
                          <a:latin typeface="Calibri" panose="020F0502020204030204" pitchFamily="34" charset="0"/>
                          <a:cs typeface="Calibri" panose="020F0502020204030204" pitchFamily="34" charset="0"/>
                        </a:rPr>
                        <a:t>Deductible?</a:t>
                      </a:r>
                    </a:p>
                  </a:txBody>
                  <a:tcPr/>
                </a:tc>
                <a:tc>
                  <a:txBody>
                    <a:bodyPr/>
                    <a:lstStyle/>
                    <a:p>
                      <a:pPr algn="ctr"/>
                      <a:r>
                        <a:rPr lang="en-US" sz="1200" dirty="0">
                          <a:latin typeface="Calibri" panose="020F0502020204030204" pitchFamily="34" charset="0"/>
                          <a:cs typeface="Calibri" panose="020F0502020204030204" pitchFamily="34" charset="0"/>
                        </a:rPr>
                        <a:t>No</a:t>
                      </a:r>
                    </a:p>
                  </a:txBody>
                  <a:tcPr/>
                </a:tc>
                <a:tc>
                  <a:txBody>
                    <a:bodyPr/>
                    <a:lstStyle/>
                    <a:p>
                      <a:pPr algn="ctr"/>
                      <a:r>
                        <a:rPr lang="en-US" sz="1200" dirty="0">
                          <a:latin typeface="Calibri" panose="020F0502020204030204" pitchFamily="34" charset="0"/>
                          <a:cs typeface="Calibri" panose="020F0502020204030204" pitchFamily="34" charset="0"/>
                        </a:rPr>
                        <a:t>Preventive: Individual - $0; Family - $0</a:t>
                      </a:r>
                    </a:p>
                    <a:p>
                      <a:pPr algn="ctr"/>
                      <a:r>
                        <a:rPr lang="en-US" sz="1200" dirty="0">
                          <a:latin typeface="Calibri" panose="020F0502020204030204" pitchFamily="34" charset="0"/>
                          <a:cs typeface="Calibri" panose="020F0502020204030204" pitchFamily="34" charset="0"/>
                        </a:rPr>
                        <a:t>Combined Basic/Major: Individual - $50; Family - $150</a:t>
                      </a:r>
                    </a:p>
                    <a:p>
                      <a:pPr algn="ctr"/>
                      <a:r>
                        <a:rPr lang="en-US" sz="1200" dirty="0">
                          <a:latin typeface="Calibri" panose="020F0502020204030204" pitchFamily="34" charset="0"/>
                          <a:cs typeface="Calibri" panose="020F0502020204030204" pitchFamily="34" charset="0"/>
                        </a:rPr>
                        <a:t>Orthodontic services: no deductible</a:t>
                      </a:r>
                    </a:p>
                  </a:txBody>
                  <a:tcPr/>
                </a:tc>
                <a:tc>
                  <a:txBody>
                    <a:bodyPr/>
                    <a:lstStyle/>
                    <a:p>
                      <a:pPr algn="ctr"/>
                      <a:r>
                        <a:rPr lang="en-US" sz="1200" dirty="0">
                          <a:latin typeface="Calibri" panose="020F0502020204030204" pitchFamily="34" charset="0"/>
                          <a:cs typeface="Calibri" panose="020F0502020204030204" pitchFamily="34" charset="0"/>
                        </a:rPr>
                        <a:t>Preventive: Individual - $50; Family - $150</a:t>
                      </a:r>
                    </a:p>
                    <a:p>
                      <a:pPr algn="ctr"/>
                      <a:r>
                        <a:rPr lang="en-US" sz="1200" dirty="0">
                          <a:latin typeface="Calibri" panose="020F0502020204030204" pitchFamily="34" charset="0"/>
                          <a:cs typeface="Calibri" panose="020F0502020204030204" pitchFamily="34" charset="0"/>
                        </a:rPr>
                        <a:t>Combined Basic/Major: Individual - $100; Family - $300</a:t>
                      </a:r>
                    </a:p>
                    <a:p>
                      <a:pPr algn="ctr"/>
                      <a:r>
                        <a:rPr lang="en-US" sz="1200" dirty="0">
                          <a:latin typeface="Calibri" panose="020F0502020204030204" pitchFamily="34" charset="0"/>
                          <a:cs typeface="Calibri" panose="020F0502020204030204" pitchFamily="34" charset="0"/>
                        </a:rPr>
                        <a:t>Orthodontic services: no deductible</a:t>
                      </a:r>
                    </a:p>
                  </a:txBody>
                  <a:tcPr/>
                </a:tc>
                <a:extLst>
                  <a:ext uri="{0D108BD9-81ED-4DB2-BD59-A6C34878D82A}">
                    <a16:rowId xmlns:a16="http://schemas.microsoft.com/office/drawing/2014/main" val="1308705720"/>
                  </a:ext>
                </a:extLst>
              </a:tr>
              <a:tr h="291032">
                <a:tc>
                  <a:txBody>
                    <a:bodyPr/>
                    <a:lstStyle/>
                    <a:p>
                      <a:pPr algn="ctr"/>
                      <a:r>
                        <a:rPr lang="en-US" sz="1200" b="1" dirty="0">
                          <a:latin typeface="Calibri" panose="020F0502020204030204" pitchFamily="34" charset="0"/>
                          <a:cs typeface="Calibri" panose="020F0502020204030204" pitchFamily="34" charset="0"/>
                        </a:rPr>
                        <a:t>Copays or coinsurance?</a:t>
                      </a:r>
                    </a:p>
                  </a:txBody>
                  <a:tcPr/>
                </a:tc>
                <a:tc>
                  <a:txBody>
                    <a:bodyPr/>
                    <a:lstStyle/>
                    <a:p>
                      <a:pPr algn="ctr"/>
                      <a:r>
                        <a:rPr lang="en-US" sz="1200" dirty="0">
                          <a:latin typeface="Calibri" panose="020F0502020204030204" pitchFamily="34" charset="0"/>
                          <a:cs typeface="Calibri" panose="020F0502020204030204" pitchFamily="34" charset="0"/>
                        </a:rPr>
                        <a:t>Copays vary according to service</a:t>
                      </a:r>
                    </a:p>
                  </a:txBody>
                  <a:tcPr/>
                </a:tc>
                <a:tc>
                  <a:txBody>
                    <a:bodyPr/>
                    <a:lstStyle/>
                    <a:p>
                      <a:pPr algn="ctr"/>
                      <a:r>
                        <a:rPr lang="en-US" sz="1200" dirty="0">
                          <a:latin typeface="Calibri" panose="020F0502020204030204" pitchFamily="34" charset="0"/>
                          <a:cs typeface="Calibri" panose="020F0502020204030204" pitchFamily="34" charset="0"/>
                        </a:rPr>
                        <a:t>Preventive &amp; Diagnostic: no charge</a:t>
                      </a:r>
                    </a:p>
                    <a:p>
                      <a:pPr algn="ctr"/>
                      <a:r>
                        <a:rPr lang="en-US" sz="1200" dirty="0">
                          <a:latin typeface="Calibri" panose="020F0502020204030204" pitchFamily="34" charset="0"/>
                          <a:cs typeface="Calibri" panose="020F0502020204030204" pitchFamily="34" charset="0"/>
                        </a:rPr>
                        <a:t>Basic service: 10% coinsurance after meeting deductible</a:t>
                      </a:r>
                    </a:p>
                    <a:p>
                      <a:pPr algn="ctr"/>
                      <a:r>
                        <a:rPr lang="en-US" sz="1200" dirty="0">
                          <a:latin typeface="Calibri" panose="020F0502020204030204" pitchFamily="34" charset="0"/>
                          <a:cs typeface="Calibri" panose="020F0502020204030204" pitchFamily="34" charset="0"/>
                        </a:rPr>
                        <a:t>Major services: 50% coinsurance after meeting deductible</a:t>
                      </a:r>
                    </a:p>
                  </a:txBody>
                  <a:tcPr/>
                </a:tc>
                <a:tc>
                  <a:txBody>
                    <a:bodyPr/>
                    <a:lstStyle/>
                    <a:p>
                      <a:pPr algn="ctr"/>
                      <a:r>
                        <a:rPr lang="en-US" sz="1200" dirty="0">
                          <a:latin typeface="Calibri" panose="020F0502020204030204" pitchFamily="34" charset="0"/>
                          <a:cs typeface="Calibri" panose="020F0502020204030204" pitchFamily="34" charset="0"/>
                        </a:rPr>
                        <a:t>Preventive &amp; Diagnostic: 10% coinsurance after meeting deductible</a:t>
                      </a:r>
                    </a:p>
                    <a:p>
                      <a:pPr algn="ctr"/>
                      <a:r>
                        <a:rPr lang="en-US" sz="1200" dirty="0">
                          <a:latin typeface="Calibri" panose="020F0502020204030204" pitchFamily="34" charset="0"/>
                          <a:cs typeface="Calibri" panose="020F0502020204030204" pitchFamily="34" charset="0"/>
                        </a:rPr>
                        <a:t>Basic service: 30% coinsurance after meeting deductible</a:t>
                      </a:r>
                    </a:p>
                    <a:p>
                      <a:pPr algn="ctr"/>
                      <a:r>
                        <a:rPr lang="en-US" sz="1200" dirty="0">
                          <a:latin typeface="Calibri" panose="020F0502020204030204" pitchFamily="34" charset="0"/>
                          <a:cs typeface="Calibri" panose="020F0502020204030204" pitchFamily="34" charset="0"/>
                        </a:rPr>
                        <a:t>Major services: 60% coinsurance after meeting deductible</a:t>
                      </a:r>
                    </a:p>
                    <a:p>
                      <a:pPr algn="ct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8055087"/>
                  </a:ext>
                </a:extLst>
              </a:tr>
              <a:tr h="291032">
                <a:tc>
                  <a:txBody>
                    <a:bodyPr/>
                    <a:lstStyle/>
                    <a:p>
                      <a:pPr algn="ctr"/>
                      <a:r>
                        <a:rPr lang="en-US" sz="1200" b="1" dirty="0">
                          <a:latin typeface="Calibri" panose="020F0502020204030204" pitchFamily="34" charset="0"/>
                          <a:cs typeface="Calibri" panose="020F0502020204030204" pitchFamily="34" charset="0"/>
                        </a:rPr>
                        <a:t>Maximum calendar year benefit</a:t>
                      </a:r>
                    </a:p>
                  </a:txBody>
                  <a:tcPr/>
                </a:tc>
                <a:tc>
                  <a:txBody>
                    <a:bodyPr/>
                    <a:lstStyle/>
                    <a:p>
                      <a:pPr algn="ctr"/>
                      <a:r>
                        <a:rPr lang="en-US" sz="1200" dirty="0">
                          <a:latin typeface="Calibri" panose="020F0502020204030204" pitchFamily="34" charset="0"/>
                          <a:cs typeface="Calibri" panose="020F0502020204030204" pitchFamily="34" charset="0"/>
                        </a:rPr>
                        <a:t>Unlimited</a:t>
                      </a:r>
                    </a:p>
                  </a:txBody>
                  <a:tcPr/>
                </a:tc>
                <a:tc>
                  <a:txBody>
                    <a:bodyPr/>
                    <a:lstStyle/>
                    <a:p>
                      <a:pPr algn="ctr"/>
                      <a:r>
                        <a:rPr lang="en-US" sz="1200" dirty="0">
                          <a:latin typeface="Calibri" panose="020F0502020204030204" pitchFamily="34" charset="0"/>
                          <a:cs typeface="Calibri" panose="020F0502020204030204" pitchFamily="34" charset="0"/>
                        </a:rPr>
                        <a:t>$2,000 per covered individual</a:t>
                      </a:r>
                    </a:p>
                    <a:p>
                      <a:pPr algn="ctr"/>
                      <a:r>
                        <a:rPr lang="en-US" sz="1200" dirty="0">
                          <a:latin typeface="Calibri" panose="020F0502020204030204" pitchFamily="34" charset="0"/>
                          <a:cs typeface="Calibri" panose="020F0502020204030204" pitchFamily="34" charset="0"/>
                        </a:rPr>
                        <a:t>(includes orthodontic extractions)</a:t>
                      </a:r>
                    </a:p>
                  </a:txBody>
                  <a:tcPr/>
                </a:tc>
                <a:tc>
                  <a:txBody>
                    <a:bodyPr/>
                    <a:lstStyle/>
                    <a:p>
                      <a:pPr algn="ctr"/>
                      <a:r>
                        <a:rPr lang="en-US" sz="1200" dirty="0">
                          <a:latin typeface="Calibri" panose="020F0502020204030204" pitchFamily="34" charset="0"/>
                          <a:cs typeface="Calibri" panose="020F0502020204030204" pitchFamily="34" charset="0"/>
                        </a:rPr>
                        <a:t>$2,000 per covered individual</a:t>
                      </a:r>
                    </a:p>
                    <a:p>
                      <a:pPr algn="ctr"/>
                      <a:r>
                        <a:rPr lang="en-US" sz="1200" dirty="0">
                          <a:latin typeface="Calibri" panose="020F0502020204030204" pitchFamily="34" charset="0"/>
                          <a:cs typeface="Calibri" panose="020F0502020204030204" pitchFamily="34" charset="0"/>
                        </a:rPr>
                        <a:t>(includes orthodontic extractions)</a:t>
                      </a:r>
                    </a:p>
                    <a:p>
                      <a:pPr algn="ct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41380842"/>
                  </a:ext>
                </a:extLst>
              </a:tr>
            </a:tbl>
          </a:graphicData>
        </a:graphic>
      </p:graphicFrame>
      <p:pic>
        <p:nvPicPr>
          <p:cNvPr id="9" name="Picture 4" descr="Related image">
            <a:extLst>
              <a:ext uri="{FF2B5EF4-FFF2-40B4-BE49-F238E27FC236}">
                <a16:creationId xmlns:a16="http://schemas.microsoft.com/office/drawing/2014/main" id="{3E36C73E-DBFC-4D50-8EB6-FF1E41F37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6239" y="461802"/>
            <a:ext cx="2717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74FFC9A-A34C-433F-B3E3-33C498AA6A6F}"/>
              </a:ext>
            </a:extLst>
          </p:cNvPr>
          <p:cNvSpPr txBox="1"/>
          <p:nvPr/>
        </p:nvSpPr>
        <p:spPr>
          <a:xfrm>
            <a:off x="3808838" y="5018961"/>
            <a:ext cx="3149708" cy="338554"/>
          </a:xfrm>
          <a:prstGeom prst="rect">
            <a:avLst/>
          </a:prstGeom>
          <a:noFill/>
        </p:spPr>
        <p:txBody>
          <a:bodyPr wrap="none" rtlCol="0">
            <a:spAutoFit/>
          </a:bodyPr>
          <a:lstStyle/>
          <a:p>
            <a:r>
              <a:rPr lang="en-US" sz="1600" b="1" dirty="0">
                <a:latin typeface="Calibri" panose="020F0502020204030204" pitchFamily="34" charset="0"/>
                <a:cs typeface="Calibri" panose="020F0502020204030204" pitchFamily="34" charset="0"/>
              </a:rPr>
              <a:t>Website: www.ersdentalplans.com</a:t>
            </a:r>
          </a:p>
        </p:txBody>
      </p:sp>
    </p:spTree>
    <p:extLst>
      <p:ext uri="{BB962C8B-B14F-4D97-AF65-F5344CB8AC3E}">
        <p14:creationId xmlns:p14="http://schemas.microsoft.com/office/powerpoint/2010/main" val="349101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00" y="134224"/>
            <a:ext cx="6989277" cy="1400962"/>
          </a:xfrm>
        </p:spPr>
        <p:txBody>
          <a:bodyPr>
            <a:normAutofit/>
          </a:bodyPr>
          <a:lstStyle/>
          <a:p>
            <a:r>
              <a:rPr lang="en-US" sz="3600" b="1" cap="none" dirty="0">
                <a:solidFill>
                  <a:schemeClr val="tx1"/>
                </a:solidFill>
                <a:latin typeface="Calibri" panose="020F0502020204030204" pitchFamily="34" charset="0"/>
                <a:cs typeface="Calibri" panose="020F0502020204030204" pitchFamily="34" charset="0"/>
              </a:rPr>
              <a:t>Texas Income Protection Plan</a:t>
            </a:r>
          </a:p>
        </p:txBody>
      </p:sp>
      <p:sp>
        <p:nvSpPr>
          <p:cNvPr id="3" name="TextBox 2">
            <a:extLst>
              <a:ext uri="{FF2B5EF4-FFF2-40B4-BE49-F238E27FC236}">
                <a16:creationId xmlns:a16="http://schemas.microsoft.com/office/drawing/2014/main" id="{FF30BBF1-2573-4CE8-AC37-447FAC426F6A}"/>
              </a:ext>
            </a:extLst>
          </p:cNvPr>
          <p:cNvSpPr txBox="1"/>
          <p:nvPr/>
        </p:nvSpPr>
        <p:spPr>
          <a:xfrm>
            <a:off x="6721940" y="5831048"/>
            <a:ext cx="4507068" cy="369332"/>
          </a:xfrm>
          <a:prstGeom prst="rect">
            <a:avLst/>
          </a:prstGeom>
          <a:noFill/>
        </p:spPr>
        <p:txBody>
          <a:bodyPr wrap="none" rtlCol="0">
            <a:spAutoFit/>
          </a:bodyPr>
          <a:lstStyle/>
          <a:p>
            <a:r>
              <a:rPr lang="en-US" b="1" dirty="0">
                <a:solidFill>
                  <a:schemeClr val="bg1"/>
                </a:solidFill>
                <a:latin typeface="Calibri" panose="020F0502020204030204" pitchFamily="34" charset="0"/>
                <a:cs typeface="Calibri" panose="020F0502020204030204" pitchFamily="34" charset="0"/>
              </a:rPr>
              <a:t>See Page 26 of New Employee Benefits Guide</a:t>
            </a:r>
          </a:p>
        </p:txBody>
      </p:sp>
      <p:pic>
        <p:nvPicPr>
          <p:cNvPr id="6" name="Picture 5">
            <a:extLst>
              <a:ext uri="{FF2B5EF4-FFF2-40B4-BE49-F238E27FC236}">
                <a16:creationId xmlns:a16="http://schemas.microsoft.com/office/drawing/2014/main" id="{7CEF7DBC-45AA-4B9E-BA98-AEFC909824F1}"/>
              </a:ext>
            </a:extLst>
          </p:cNvPr>
          <p:cNvPicPr>
            <a:picLocks noChangeAspect="1" noChangeArrowheads="1"/>
          </p:cNvPicPr>
          <p:nvPr/>
        </p:nvPicPr>
        <p:blipFill>
          <a:blip r:embed="rId2"/>
          <a:srcRect t="27422" b="28833"/>
          <a:stretch>
            <a:fillRect/>
          </a:stretch>
        </p:blipFill>
        <p:spPr bwMode="auto">
          <a:xfrm>
            <a:off x="9243518" y="437751"/>
            <a:ext cx="1916112" cy="4397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C4561D7-303A-44D7-906D-A4D4DD62D100}"/>
              </a:ext>
            </a:extLst>
          </p:cNvPr>
          <p:cNvSpPr txBox="1"/>
          <p:nvPr/>
        </p:nvSpPr>
        <p:spPr>
          <a:xfrm>
            <a:off x="314200" y="1242798"/>
            <a:ext cx="7692705"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Protects your income by paying a percentage of your paycheck if you become disabled and can’t work due to a medical illness, injury, or pregnancy</a:t>
            </a:r>
          </a:p>
        </p:txBody>
      </p:sp>
      <p:sp>
        <p:nvSpPr>
          <p:cNvPr id="5" name="TextBox 4">
            <a:extLst>
              <a:ext uri="{FF2B5EF4-FFF2-40B4-BE49-F238E27FC236}">
                <a16:creationId xmlns:a16="http://schemas.microsoft.com/office/drawing/2014/main" id="{75189786-29DA-4EB7-91C2-047DB789567B}"/>
              </a:ext>
            </a:extLst>
          </p:cNvPr>
          <p:cNvSpPr txBox="1"/>
          <p:nvPr/>
        </p:nvSpPr>
        <p:spPr>
          <a:xfrm>
            <a:off x="314200" y="1967157"/>
            <a:ext cx="5314813" cy="3539430"/>
          </a:xfrm>
          <a:prstGeom prst="rect">
            <a:avLst/>
          </a:prstGeom>
          <a:noFill/>
        </p:spPr>
        <p:txBody>
          <a:bodyPr wrap="square" rtlCol="0">
            <a:spAutoFit/>
          </a:bodyPr>
          <a:lstStyle/>
          <a:p>
            <a:r>
              <a:rPr lang="en-US" sz="1600" b="1" dirty="0">
                <a:solidFill>
                  <a:schemeClr val="accent1"/>
                </a:solidFill>
                <a:latin typeface="Calibri" panose="020F0502020204030204" pitchFamily="34" charset="0"/>
                <a:cs typeface="Calibri" panose="020F0502020204030204" pitchFamily="34" charset="0"/>
              </a:rPr>
              <a:t>Short-term disability </a:t>
            </a:r>
            <a:r>
              <a:rPr lang="en-US" sz="1600" dirty="0">
                <a:latin typeface="Calibri" panose="020F0502020204030204" pitchFamily="34" charset="0"/>
                <a:cs typeface="Calibri" panose="020F0502020204030204" pitchFamily="34" charset="0"/>
              </a:rPr>
              <a:t>insurance provides a portion of your monthly income for up to 5 months</a:t>
            </a:r>
          </a:p>
          <a:p>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Benefit: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Maximum of 66% of your monthly salary (up to $10,000) or $6,600, whichever is </a:t>
            </a:r>
            <a:r>
              <a:rPr lang="en-US" sz="1600" b="1" dirty="0">
                <a:latin typeface="Calibri" panose="020F0502020204030204" pitchFamily="34" charset="0"/>
                <a:cs typeface="Calibri" panose="020F0502020204030204" pitchFamily="34" charset="0"/>
              </a:rPr>
              <a:t>less</a:t>
            </a: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Eligibility:</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Must provide physician certification stating you are totally disabled and unable to work</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Must complete a waiting period of 30 consecutive days </a:t>
            </a:r>
            <a:r>
              <a:rPr lang="en-US" sz="1600" b="1" dirty="0">
                <a:latin typeface="Calibri" panose="020F0502020204030204" pitchFamily="34" charset="0"/>
                <a:cs typeface="Calibri" panose="020F0502020204030204" pitchFamily="34" charset="0"/>
              </a:rPr>
              <a:t>and</a:t>
            </a: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Must exhaust all sick leave (including sick leave pool)</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720F681-B189-4677-B953-89F9F641C6F9}"/>
              </a:ext>
            </a:extLst>
          </p:cNvPr>
          <p:cNvSpPr txBox="1"/>
          <p:nvPr/>
        </p:nvSpPr>
        <p:spPr>
          <a:xfrm>
            <a:off x="6440119" y="1967157"/>
            <a:ext cx="5070710" cy="3293209"/>
          </a:xfrm>
          <a:prstGeom prst="rect">
            <a:avLst/>
          </a:prstGeom>
          <a:noFill/>
        </p:spPr>
        <p:txBody>
          <a:bodyPr wrap="square" rtlCol="0">
            <a:spAutoFit/>
          </a:bodyPr>
          <a:lstStyle/>
          <a:p>
            <a:r>
              <a:rPr lang="en-US" sz="1600" b="1" dirty="0">
                <a:solidFill>
                  <a:schemeClr val="accent1"/>
                </a:solidFill>
                <a:latin typeface="Calibri" panose="020F0502020204030204" pitchFamily="34" charset="0"/>
                <a:cs typeface="Calibri" panose="020F0502020204030204" pitchFamily="34" charset="0"/>
              </a:rPr>
              <a:t>Long-term disability </a:t>
            </a:r>
            <a:r>
              <a:rPr lang="en-US" sz="1600" dirty="0">
                <a:latin typeface="Calibri" panose="020F0502020204030204" pitchFamily="34" charset="0"/>
                <a:cs typeface="Calibri" panose="020F0502020204030204" pitchFamily="34" charset="0"/>
              </a:rPr>
              <a:t>provides a portion of your monthly income for an extended period of time</a:t>
            </a:r>
          </a:p>
          <a:p>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Benefit:</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Maximum of 60% of your monthly salary (up to $10,000) or $6,000, whichever is </a:t>
            </a:r>
            <a:r>
              <a:rPr lang="en-US" sz="1600" b="1" dirty="0">
                <a:latin typeface="Calibri" panose="020F0502020204030204" pitchFamily="34" charset="0"/>
                <a:cs typeface="Calibri" panose="020F0502020204030204" pitchFamily="34" charset="0"/>
              </a:rPr>
              <a:t>less</a:t>
            </a: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Eligibility</a:t>
            </a:r>
            <a:r>
              <a:rPr lang="en-US" sz="1400" b="1"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Must provide physician certification stating you are totally disabled and unable to work</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Must complete a waiting period of 180 consecutive days </a:t>
            </a:r>
            <a:r>
              <a:rPr lang="en-US" sz="1600" b="1" dirty="0">
                <a:latin typeface="Calibri" panose="020F0502020204030204" pitchFamily="34" charset="0"/>
                <a:cs typeface="Calibri" panose="020F0502020204030204" pitchFamily="34" charset="0"/>
              </a:rPr>
              <a:t>and</a:t>
            </a: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Must exhaust all sick leave (including sick leave pool</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0463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00" y="134224"/>
            <a:ext cx="6989277" cy="1400962"/>
          </a:xfrm>
        </p:spPr>
        <p:txBody>
          <a:bodyPr>
            <a:normAutofit/>
          </a:bodyPr>
          <a:lstStyle/>
          <a:p>
            <a:r>
              <a:rPr lang="en-US" sz="3600" b="1" cap="none" dirty="0">
                <a:solidFill>
                  <a:schemeClr val="tx1"/>
                </a:solidFill>
                <a:latin typeface="Calibri" panose="020F0502020204030204" pitchFamily="34" charset="0"/>
                <a:cs typeface="Calibri" panose="020F0502020204030204" pitchFamily="34" charset="0"/>
              </a:rPr>
              <a:t>Teacher Retirement System of Texas</a:t>
            </a:r>
          </a:p>
        </p:txBody>
      </p:sp>
      <p:sp>
        <p:nvSpPr>
          <p:cNvPr id="3" name="TextBox 2">
            <a:extLst>
              <a:ext uri="{FF2B5EF4-FFF2-40B4-BE49-F238E27FC236}">
                <a16:creationId xmlns:a16="http://schemas.microsoft.com/office/drawing/2014/main" id="{FF30BBF1-2573-4CE8-AC37-447FAC426F6A}"/>
              </a:ext>
            </a:extLst>
          </p:cNvPr>
          <p:cNvSpPr txBox="1"/>
          <p:nvPr/>
        </p:nvSpPr>
        <p:spPr>
          <a:xfrm>
            <a:off x="9523863" y="5797492"/>
            <a:ext cx="1814279" cy="369332"/>
          </a:xfrm>
          <a:prstGeom prst="rect">
            <a:avLst/>
          </a:prstGeom>
          <a:noFill/>
        </p:spPr>
        <p:txBody>
          <a:bodyPr wrap="none" rtlCol="0">
            <a:spAutoFit/>
          </a:bodyPr>
          <a:lstStyle/>
          <a:p>
            <a:r>
              <a:rPr lang="en-US" b="1" dirty="0">
                <a:solidFill>
                  <a:schemeClr val="bg1"/>
                </a:solidFill>
                <a:latin typeface="Calibri" panose="020F0502020204030204" pitchFamily="34" charset="0"/>
                <a:cs typeface="Calibri" panose="020F0502020204030204" pitchFamily="34" charset="0"/>
              </a:rPr>
              <a:t>See TRS Handout</a:t>
            </a:r>
          </a:p>
        </p:txBody>
      </p:sp>
      <p:sp>
        <p:nvSpPr>
          <p:cNvPr id="8" name="TextBox 7">
            <a:extLst>
              <a:ext uri="{FF2B5EF4-FFF2-40B4-BE49-F238E27FC236}">
                <a16:creationId xmlns:a16="http://schemas.microsoft.com/office/drawing/2014/main" id="{AE2A0A00-8B5F-4A7A-97CF-0C009770B446}"/>
              </a:ext>
            </a:extLst>
          </p:cNvPr>
          <p:cNvSpPr txBox="1"/>
          <p:nvPr/>
        </p:nvSpPr>
        <p:spPr>
          <a:xfrm>
            <a:off x="402672" y="1535186"/>
            <a:ext cx="1048735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Participation is mandatory for all Full-time &amp; Part-time employees, and begins on the first day of employment</a:t>
            </a:r>
          </a:p>
        </p:txBody>
      </p:sp>
      <p:pic>
        <p:nvPicPr>
          <p:cNvPr id="9" name="Picture 2" descr="Image result for TRS of texas">
            <a:extLst>
              <a:ext uri="{FF2B5EF4-FFF2-40B4-BE49-F238E27FC236}">
                <a16:creationId xmlns:a16="http://schemas.microsoft.com/office/drawing/2014/main" id="{DCD1D830-DCDC-42A9-BD73-4D947F0D20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0415" y="251220"/>
            <a:ext cx="8112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85BE415-69C7-45B5-80A8-44DEAAA05BA5}"/>
              </a:ext>
            </a:extLst>
          </p:cNvPr>
          <p:cNvSpPr txBox="1"/>
          <p:nvPr/>
        </p:nvSpPr>
        <p:spPr>
          <a:xfrm>
            <a:off x="780176" y="2205789"/>
            <a:ext cx="8277394" cy="3323987"/>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This is a defined benefit plan</a:t>
            </a:r>
          </a:p>
          <a:p>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Currently, employees contribute 7.7%* of their monthly salary, pre-tax</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TTU contributes 7.5%* to your account on your behalf</a:t>
            </a:r>
          </a:p>
          <a:p>
            <a:pPr lvl="1"/>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Monthly retirement benefit is “defined” by a formula; not based off member contributions</a:t>
            </a:r>
          </a:p>
          <a:p>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Must meet age and service retirement criteria to receive pension benefits</a:t>
            </a:r>
          </a:p>
          <a:p>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Disability retirement </a:t>
            </a:r>
          </a:p>
          <a:p>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Survivor benefits</a:t>
            </a:r>
          </a:p>
          <a:p>
            <a:pPr algn="ctr"/>
            <a:r>
              <a:rPr lang="en-US" i="1" dirty="0">
                <a:latin typeface="Calibri" panose="020F0502020204030204" pitchFamily="34" charset="0"/>
                <a:cs typeface="Calibri" panose="020F0502020204030204" pitchFamily="34" charset="0"/>
              </a:rPr>
              <a:t>*contributions are subject to Legislative change</a:t>
            </a:r>
          </a:p>
        </p:txBody>
      </p:sp>
    </p:spTree>
    <p:extLst>
      <p:ext uri="{BB962C8B-B14F-4D97-AF65-F5344CB8AC3E}">
        <p14:creationId xmlns:p14="http://schemas.microsoft.com/office/powerpoint/2010/main" val="337420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00" y="134224"/>
            <a:ext cx="6989277" cy="1400962"/>
          </a:xfrm>
        </p:spPr>
        <p:txBody>
          <a:bodyPr>
            <a:normAutofit/>
          </a:bodyPr>
          <a:lstStyle/>
          <a:p>
            <a:r>
              <a:rPr lang="en-US" sz="3600" b="1" cap="none" dirty="0">
                <a:solidFill>
                  <a:schemeClr val="tx1"/>
                </a:solidFill>
                <a:latin typeface="Calibri" panose="020F0502020204030204" pitchFamily="34" charset="0"/>
                <a:cs typeface="Calibri" panose="020F0502020204030204" pitchFamily="34" charset="0"/>
              </a:rPr>
              <a:t>TRS Retirement Eligibility</a:t>
            </a:r>
          </a:p>
        </p:txBody>
      </p:sp>
      <p:sp>
        <p:nvSpPr>
          <p:cNvPr id="3" name="TextBox 2">
            <a:extLst>
              <a:ext uri="{FF2B5EF4-FFF2-40B4-BE49-F238E27FC236}">
                <a16:creationId xmlns:a16="http://schemas.microsoft.com/office/drawing/2014/main" id="{FF30BBF1-2573-4CE8-AC37-447FAC426F6A}"/>
              </a:ext>
            </a:extLst>
          </p:cNvPr>
          <p:cNvSpPr txBox="1"/>
          <p:nvPr/>
        </p:nvSpPr>
        <p:spPr>
          <a:xfrm>
            <a:off x="9523863" y="5797492"/>
            <a:ext cx="1814279" cy="369332"/>
          </a:xfrm>
          <a:prstGeom prst="rect">
            <a:avLst/>
          </a:prstGeom>
          <a:noFill/>
        </p:spPr>
        <p:txBody>
          <a:bodyPr wrap="none" rtlCol="0">
            <a:spAutoFit/>
          </a:bodyPr>
          <a:lstStyle/>
          <a:p>
            <a:r>
              <a:rPr lang="en-US" b="1" dirty="0">
                <a:solidFill>
                  <a:schemeClr val="bg1"/>
                </a:solidFill>
                <a:latin typeface="Calibri" panose="020F0502020204030204" pitchFamily="34" charset="0"/>
                <a:cs typeface="Calibri" panose="020F0502020204030204" pitchFamily="34" charset="0"/>
              </a:rPr>
              <a:t>See TRS Handout</a:t>
            </a:r>
          </a:p>
        </p:txBody>
      </p:sp>
      <p:pic>
        <p:nvPicPr>
          <p:cNvPr id="9" name="Picture 2" descr="Image result for TRS of texas">
            <a:extLst>
              <a:ext uri="{FF2B5EF4-FFF2-40B4-BE49-F238E27FC236}">
                <a16:creationId xmlns:a16="http://schemas.microsoft.com/office/drawing/2014/main" id="{DCD1D830-DCDC-42A9-BD73-4D947F0D20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0415" y="251220"/>
            <a:ext cx="8112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85BE415-69C7-45B5-80A8-44DEAAA05BA5}"/>
              </a:ext>
            </a:extLst>
          </p:cNvPr>
          <p:cNvSpPr txBox="1"/>
          <p:nvPr/>
        </p:nvSpPr>
        <p:spPr>
          <a:xfrm>
            <a:off x="796954" y="1618559"/>
            <a:ext cx="8442632" cy="2031325"/>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At age 65 with minimum 5 years of TRS Service Credit, or</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When you meet the Rule of 80 where Age + Years of TRS Membership = 80 or greater</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Detailed information regarding eligibility can be found by locating your “tier”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Register for </a:t>
            </a:r>
            <a:r>
              <a:rPr lang="en-US" dirty="0" err="1">
                <a:latin typeface="Calibri" panose="020F0502020204030204" pitchFamily="34" charset="0"/>
                <a:cs typeface="Calibri" panose="020F0502020204030204" pitchFamily="34" charset="0"/>
              </a:rPr>
              <a:t>MyTRS</a:t>
            </a:r>
            <a:r>
              <a:rPr lang="en-US" dirty="0">
                <a:latin typeface="Calibri" panose="020F0502020204030204" pitchFamily="34" charset="0"/>
                <a:cs typeface="Calibri" panose="020F0502020204030204" pitchFamily="34" charset="0"/>
              </a:rPr>
              <a:t> after 60 days of employment at www.trs.texas.gov.</a:t>
            </a:r>
          </a:p>
        </p:txBody>
      </p:sp>
    </p:spTree>
    <p:extLst>
      <p:ext uri="{BB962C8B-B14F-4D97-AF65-F5344CB8AC3E}">
        <p14:creationId xmlns:p14="http://schemas.microsoft.com/office/powerpoint/2010/main" val="108663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3449</TotalTime>
  <Words>1628</Words>
  <Application>Microsoft Office PowerPoint</Application>
  <PresentationFormat>Widescreen</PresentationFormat>
  <Paragraphs>214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Impact</vt:lpstr>
      <vt:lpstr>Open Sans</vt:lpstr>
      <vt:lpstr>Main Event</vt:lpstr>
      <vt:lpstr>Welcome to Benefits Orientation</vt:lpstr>
      <vt:lpstr>Summer Enrollment Information</vt:lpstr>
      <vt:lpstr>Summer Enrollment Instructions</vt:lpstr>
      <vt:lpstr>TexFlex Health Care FSA</vt:lpstr>
      <vt:lpstr>TexFlex Dependent Care Account</vt:lpstr>
      <vt:lpstr>Dental Insurance</vt:lpstr>
      <vt:lpstr>Texas Income Protection Plan</vt:lpstr>
      <vt:lpstr>Teacher Retirement System of Texas</vt:lpstr>
      <vt:lpstr>TRS Retirement Eligibility</vt:lpstr>
      <vt:lpstr>Purchasing Service Credit</vt:lpstr>
      <vt:lpstr>Retiree Health Insurance</vt:lpstr>
      <vt:lpstr>Retiree Health Insurance cont’d</vt:lpstr>
      <vt:lpstr>Optional Retirement Program (ORP)</vt:lpstr>
      <vt:lpstr>Supplemental Retirement Programs</vt:lpstr>
      <vt:lpstr>Supplemental Retirement Programs</vt:lpstr>
      <vt:lpstr>Supplemental Retirement Programs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Perea, Jessica</dc:creator>
  <cp:lastModifiedBy>Perea, Jessica</cp:lastModifiedBy>
  <cp:revision>121</cp:revision>
  <dcterms:created xsi:type="dcterms:W3CDTF">2020-10-23T21:43:44Z</dcterms:created>
  <dcterms:modified xsi:type="dcterms:W3CDTF">2021-06-29T20:49:57Z</dcterms:modified>
</cp:coreProperties>
</file>